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43"/>
  </p:notesMasterIdLst>
  <p:sldIdLst>
    <p:sldId id="256" r:id="rId5"/>
    <p:sldId id="258" r:id="rId6"/>
    <p:sldId id="261" r:id="rId7"/>
    <p:sldId id="259" r:id="rId8"/>
    <p:sldId id="260" r:id="rId9"/>
    <p:sldId id="262" r:id="rId10"/>
    <p:sldId id="310" r:id="rId11"/>
    <p:sldId id="273" r:id="rId12"/>
    <p:sldId id="311" r:id="rId13"/>
    <p:sldId id="312" r:id="rId14"/>
    <p:sldId id="313" r:id="rId15"/>
    <p:sldId id="314" r:id="rId16"/>
    <p:sldId id="315" r:id="rId17"/>
    <p:sldId id="316" r:id="rId18"/>
    <p:sldId id="330" r:id="rId19"/>
    <p:sldId id="331" r:id="rId20"/>
    <p:sldId id="332" r:id="rId21"/>
    <p:sldId id="272" r:id="rId22"/>
    <p:sldId id="264" r:id="rId23"/>
    <p:sldId id="275" r:id="rId24"/>
    <p:sldId id="318" r:id="rId25"/>
    <p:sldId id="333" r:id="rId26"/>
    <p:sldId id="334" r:id="rId27"/>
    <p:sldId id="280" r:id="rId28"/>
    <p:sldId id="319" r:id="rId29"/>
    <p:sldId id="320" r:id="rId30"/>
    <p:sldId id="323" r:id="rId31"/>
    <p:sldId id="342" r:id="rId32"/>
    <p:sldId id="324" r:id="rId33"/>
    <p:sldId id="325" r:id="rId34"/>
    <p:sldId id="335" r:id="rId35"/>
    <p:sldId id="326" r:id="rId36"/>
    <p:sldId id="327" r:id="rId37"/>
    <p:sldId id="328" r:id="rId38"/>
    <p:sldId id="329" r:id="rId39"/>
    <p:sldId id="338" r:id="rId40"/>
    <p:sldId id="339" r:id="rId41"/>
    <p:sldId id="344" r:id="rId42"/>
  </p:sldIdLst>
  <p:sldSz cx="9144000" cy="5143500" type="screen16x9"/>
  <p:notesSz cx="6858000" cy="9144000"/>
  <p:embeddedFontLst>
    <p:embeddedFont>
      <p:font typeface="Cambria Math" panose="02040503050406030204" pitchFamily="18" charset="0"/>
      <p:regular r:id="rId44"/>
    </p:embeddedFont>
    <p:embeddedFont>
      <p:font typeface="Fira Sans Extra Condensed Medium" panose="020B060402020202020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verpass Black" panose="020B0604020202020204"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7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EBE3B1-EFBF-4321-B1A6-8DBB2224352C}">
  <a:tblStyle styleId="{09EBE3B1-EFBF-4321-B1A6-8DBB22243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57" autoAdjust="0"/>
    <p:restoredTop sz="94660"/>
  </p:normalViewPr>
  <p:slideViewPr>
    <p:cSldViewPr snapToGrid="0">
      <p:cViewPr varScale="1">
        <p:scale>
          <a:sx n="103" d="100"/>
          <a:sy n="103" d="100"/>
        </p:scale>
        <p:origin x="26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287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a7274a1822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a7274a1822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a75a9251e8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a75a9251e8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a7274a1822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a7274a1822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101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63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20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19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5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976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0" r:id="rId8"/>
    <p:sldLayoutId id="2147483661" r:id="rId9"/>
    <p:sldLayoutId id="2147483662" r:id="rId10"/>
    <p:sldLayoutId id="2147483664" r:id="rId11"/>
    <p:sldLayoutId id="2147483665" r:id="rId12"/>
    <p:sldLayoutId id="2147483669" r:id="rId13"/>
    <p:sldLayoutId id="2147483671" r:id="rId14"/>
    <p:sldLayoutId id="2147483677" r:id="rId15"/>
    <p:sldLayoutId id="2147483678" r:id="rId16"/>
    <p:sldLayoutId id="2147483679" r:id="rId17"/>
    <p:sldLayoutId id="2147483680" r:id="rId18"/>
    <p:sldLayoutId id="214748368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0.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720000" y="754380"/>
            <a:ext cx="7494360" cy="27127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Thảo luận về</a:t>
            </a:r>
            <a:br>
              <a:rPr lang="en" sz="4000"/>
            </a:br>
            <a:r>
              <a:rPr lang="en" sz="4000"/>
              <a:t>kiểm thử tính đúng đắn và hiệu năng của chương trình</a:t>
            </a:r>
            <a:endParaRPr sz="4000"/>
          </a:p>
        </p:txBody>
      </p:sp>
      <p:sp>
        <p:nvSpPr>
          <p:cNvPr id="2129" name="Google Shape;2129;p38"/>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-by nhóm 4-</a:t>
            </a:r>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8A7BA4-DE10-4461-A80E-8357050CA61D}"/>
              </a:ext>
            </a:extLst>
          </p:cNvPr>
          <p:cNvSpPr>
            <a:spLocks noGrp="1"/>
          </p:cNvSpPr>
          <p:nvPr>
            <p:ph type="subTitle" idx="1"/>
          </p:nvPr>
        </p:nvSpPr>
        <p:spPr>
          <a:xfrm>
            <a:off x="458090" y="1666240"/>
            <a:ext cx="4936870" cy="3078480"/>
          </a:xfrm>
        </p:spPr>
        <p:txBody>
          <a:bodyPr/>
          <a:lstStyle/>
          <a:p>
            <a:pPr>
              <a:buFont typeface="Wingdings" panose="05000000000000000000" pitchFamily="2" charset="2"/>
              <a:buChar char="Ø"/>
            </a:pPr>
            <a:r>
              <a:rPr lang="en-US" sz="1600" b="1" spc="-5">
                <a:solidFill>
                  <a:srgbClr val="1B1B1B"/>
                </a:solidFill>
                <a:ea typeface="Calibri" panose="020F0502020204030204" pitchFamily="34" charset="0"/>
              </a:rPr>
              <a:t> </a:t>
            </a:r>
            <a:r>
              <a:rPr lang="en-US" sz="1600" spc="-5">
                <a:solidFill>
                  <a:srgbClr val="1B1B1B"/>
                </a:solidFill>
                <a:ea typeface="Calibri" panose="020F0502020204030204" pitchFamily="34" charset="0"/>
              </a:rPr>
              <a:t>Là phương pháp được thực hiện khi chương trình </a:t>
            </a:r>
            <a:r>
              <a:rPr lang="en-US" sz="1600" b="1" spc="-5">
                <a:solidFill>
                  <a:srgbClr val="1B1B1B"/>
                </a:solidFill>
                <a:ea typeface="Calibri" panose="020F0502020204030204" pitchFamily="34" charset="0"/>
              </a:rPr>
              <a:t>không được thực thi.</a:t>
            </a:r>
          </a:p>
          <a:p>
            <a:pPr>
              <a:buFont typeface="Wingdings" panose="05000000000000000000" pitchFamily="2" charset="2"/>
              <a:buChar char="Ø"/>
            </a:pPr>
            <a:r>
              <a:rPr lang="en-US" sz="1600" spc="-5">
                <a:solidFill>
                  <a:srgbClr val="1B1B1B"/>
                </a:solidFill>
                <a:effectLst/>
                <a:ea typeface="Calibri" panose="020F0502020204030204" pitchFamily="34" charset="0"/>
              </a:rPr>
              <a:t>Được kiểm tra một cách thủ công (chạy tay) hoặc bằng một số các bộ công cụ hỗ trợ khác (giấy, các loại tài liệu liên quan). </a:t>
            </a:r>
          </a:p>
          <a:p>
            <a:pPr>
              <a:buFont typeface="Wingdings" panose="05000000000000000000" pitchFamily="2" charset="2"/>
              <a:buChar char="Ø"/>
            </a:pPr>
            <a:r>
              <a:rPr lang="en-US" sz="1600" spc="-5">
                <a:solidFill>
                  <a:srgbClr val="1B1B1B"/>
                </a:solidFill>
                <a:effectLst/>
                <a:ea typeface="Calibri" panose="020F0502020204030204" pitchFamily="34" charset="0"/>
              </a:rPr>
              <a:t>Kĩ thuật này được áp dụng như một phương thức để phát hiện lỗi và xác định các thành tố tạo nên chất lượng nhưng </a:t>
            </a:r>
            <a:r>
              <a:rPr lang="en-US" sz="1600" b="1" spc="-5">
                <a:solidFill>
                  <a:srgbClr val="1B1B1B"/>
                </a:solidFill>
                <a:effectLst/>
                <a:ea typeface="Calibri" panose="020F0502020204030204" pitchFamily="34" charset="0"/>
              </a:rPr>
              <a:t>chỉ của những dòng code.</a:t>
            </a:r>
          </a:p>
          <a:p>
            <a:pPr>
              <a:buFont typeface="Wingdings" panose="05000000000000000000" pitchFamily="2" charset="2"/>
              <a:buChar char="Ø"/>
            </a:pPr>
            <a:r>
              <a:rPr lang="en-US" sz="1600" b="1" spc="-5">
                <a:solidFill>
                  <a:srgbClr val="1B1B1B"/>
                </a:solidFill>
              </a:rPr>
              <a:t>Thường được dùng </a:t>
            </a:r>
            <a:r>
              <a:rPr lang="en-US" sz="1600" spc="-5">
                <a:solidFill>
                  <a:srgbClr val="1B1B1B"/>
                </a:solidFill>
              </a:rPr>
              <a:t>bởi những người phân tích thiết kế phần mền (IT-BA)</a:t>
            </a:r>
            <a:r>
              <a:rPr lang="en-US" sz="1600" b="1" spc="-5">
                <a:solidFill>
                  <a:srgbClr val="1B1B1B"/>
                </a:solidFill>
              </a:rPr>
              <a:t>.</a:t>
            </a:r>
            <a:endParaRPr lang="en-US" sz="1600" b="1"/>
          </a:p>
        </p:txBody>
      </p:sp>
      <p:sp>
        <p:nvSpPr>
          <p:cNvPr id="3" name="Title 2">
            <a:extLst>
              <a:ext uri="{FF2B5EF4-FFF2-40B4-BE49-F238E27FC236}">
                <a16:creationId xmlns:a16="http://schemas.microsoft.com/office/drawing/2014/main" id="{C0A7EBD5-8B65-468D-AA19-E5022077FF9A}"/>
              </a:ext>
            </a:extLst>
          </p:cNvPr>
          <p:cNvSpPr>
            <a:spLocks noGrp="1"/>
          </p:cNvSpPr>
          <p:nvPr>
            <p:ph type="ctrTitle"/>
          </p:nvPr>
        </p:nvSpPr>
        <p:spPr>
          <a:xfrm>
            <a:off x="458090" y="940332"/>
            <a:ext cx="6044310" cy="573000"/>
          </a:xfrm>
        </p:spPr>
        <p:txBody>
          <a:bodyPr/>
          <a:lstStyle/>
          <a:p>
            <a:r>
              <a:rPr lang="en-US"/>
              <a:t>Kiểm thử tĩnh</a:t>
            </a:r>
            <a:br>
              <a:rPr lang="en-US"/>
            </a:br>
            <a:r>
              <a:rPr lang="en-US"/>
              <a:t>(Static Testing Technique)</a:t>
            </a:r>
          </a:p>
        </p:txBody>
      </p:sp>
      <p:sp>
        <p:nvSpPr>
          <p:cNvPr id="4" name="Oval 3">
            <a:extLst>
              <a:ext uri="{FF2B5EF4-FFF2-40B4-BE49-F238E27FC236}">
                <a16:creationId xmlns:a16="http://schemas.microsoft.com/office/drawing/2014/main" id="{B2E3ACA3-15C8-4502-A77E-E1E671E1EADC}"/>
              </a:ext>
            </a:extLst>
          </p:cNvPr>
          <p:cNvSpPr/>
          <p:nvPr/>
        </p:nvSpPr>
        <p:spPr>
          <a:xfrm>
            <a:off x="5557520" y="538480"/>
            <a:ext cx="2604300" cy="43078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10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95E7B-679F-4542-BB56-17C2F244F64A}"/>
              </a:ext>
            </a:extLst>
          </p:cNvPr>
          <p:cNvSpPr>
            <a:spLocks noGrp="1"/>
          </p:cNvSpPr>
          <p:nvPr>
            <p:ph type="ctrTitle"/>
          </p:nvPr>
        </p:nvSpPr>
        <p:spPr>
          <a:xfrm>
            <a:off x="844170" y="686332"/>
            <a:ext cx="6359270" cy="573000"/>
          </a:xfrm>
        </p:spPr>
        <p:txBody>
          <a:bodyPr/>
          <a:lstStyle/>
          <a:p>
            <a:r>
              <a:rPr lang="en-US"/>
              <a:t>Các kỹ thuật của thử nghiệm tĩnh</a:t>
            </a:r>
          </a:p>
        </p:txBody>
      </p:sp>
      <p:sp>
        <p:nvSpPr>
          <p:cNvPr id="4" name="Rectangle: Rounded Corners 3">
            <a:extLst>
              <a:ext uri="{FF2B5EF4-FFF2-40B4-BE49-F238E27FC236}">
                <a16:creationId xmlns:a16="http://schemas.microsoft.com/office/drawing/2014/main" id="{5CF6DE7C-D40B-48C0-829E-8FC004144D49}"/>
              </a:ext>
            </a:extLst>
          </p:cNvPr>
          <p:cNvSpPr/>
          <p:nvPr/>
        </p:nvSpPr>
        <p:spPr>
          <a:xfrm>
            <a:off x="3230880" y="1371600"/>
            <a:ext cx="172720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Static Technique</a:t>
            </a:r>
          </a:p>
        </p:txBody>
      </p:sp>
      <p:sp>
        <p:nvSpPr>
          <p:cNvPr id="5" name="Rectangle: Rounded Corners 4">
            <a:extLst>
              <a:ext uri="{FF2B5EF4-FFF2-40B4-BE49-F238E27FC236}">
                <a16:creationId xmlns:a16="http://schemas.microsoft.com/office/drawing/2014/main" id="{E986FC98-8D3C-498D-B36D-3D13568F4AF0}"/>
              </a:ext>
            </a:extLst>
          </p:cNvPr>
          <p:cNvSpPr/>
          <p:nvPr/>
        </p:nvSpPr>
        <p:spPr>
          <a:xfrm>
            <a:off x="2092960" y="2329181"/>
            <a:ext cx="1727200" cy="680720"/>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Static Testing</a:t>
            </a:r>
          </a:p>
          <a:p>
            <a:pPr algn="ctr"/>
            <a:r>
              <a:rPr lang="en-US">
                <a:ln w="0"/>
                <a:solidFill>
                  <a:schemeClr val="tx1"/>
                </a:solidFill>
                <a:effectLst>
                  <a:outerShdw blurRad="38100" dist="19050" dir="2700000" algn="tl" rotWithShape="0">
                    <a:schemeClr val="dk1">
                      <a:alpha val="40000"/>
                    </a:schemeClr>
                  </a:outerShdw>
                </a:effectLst>
              </a:rPr>
              <a:t>(Reviews)</a:t>
            </a:r>
          </a:p>
        </p:txBody>
      </p:sp>
      <p:sp>
        <p:nvSpPr>
          <p:cNvPr id="6" name="Rectangle: Rounded Corners 5">
            <a:extLst>
              <a:ext uri="{FF2B5EF4-FFF2-40B4-BE49-F238E27FC236}">
                <a16:creationId xmlns:a16="http://schemas.microsoft.com/office/drawing/2014/main" id="{D2242329-30D1-4757-9CC9-88E2E3522117}"/>
              </a:ext>
            </a:extLst>
          </p:cNvPr>
          <p:cNvSpPr/>
          <p:nvPr/>
        </p:nvSpPr>
        <p:spPr>
          <a:xfrm>
            <a:off x="4460242" y="2329181"/>
            <a:ext cx="1727200" cy="680720"/>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Static Analysis</a:t>
            </a:r>
          </a:p>
          <a:p>
            <a:pPr algn="ctr"/>
            <a:r>
              <a:rPr lang="en-US">
                <a:ln w="0"/>
                <a:solidFill>
                  <a:schemeClr val="tx1"/>
                </a:solidFill>
                <a:effectLst>
                  <a:outerShdw blurRad="38100" dist="19050" dir="2700000" algn="tl" rotWithShape="0">
                    <a:schemeClr val="dk1">
                      <a:alpha val="40000"/>
                    </a:schemeClr>
                  </a:outerShdw>
                </a:effectLst>
              </a:rPr>
              <a:t>(Tools)</a:t>
            </a:r>
          </a:p>
        </p:txBody>
      </p:sp>
      <p:sp>
        <p:nvSpPr>
          <p:cNvPr id="7" name="Rectangle: Rounded Corners 6">
            <a:extLst>
              <a:ext uri="{FF2B5EF4-FFF2-40B4-BE49-F238E27FC236}">
                <a16:creationId xmlns:a16="http://schemas.microsoft.com/office/drawing/2014/main" id="{CF9BDCFF-FCBF-4EF0-9464-5B93BA166889}"/>
              </a:ext>
            </a:extLst>
          </p:cNvPr>
          <p:cNvSpPr/>
          <p:nvPr/>
        </p:nvSpPr>
        <p:spPr>
          <a:xfrm>
            <a:off x="844170" y="3286762"/>
            <a:ext cx="1727200" cy="680720"/>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Imformal</a:t>
            </a:r>
          </a:p>
        </p:txBody>
      </p:sp>
      <p:sp>
        <p:nvSpPr>
          <p:cNvPr id="8" name="Rectangle: Rounded Corners 7">
            <a:extLst>
              <a:ext uri="{FF2B5EF4-FFF2-40B4-BE49-F238E27FC236}">
                <a16:creationId xmlns:a16="http://schemas.microsoft.com/office/drawing/2014/main" id="{E4A2B691-CC72-4EE2-841E-0E956D5F2E31}"/>
              </a:ext>
            </a:extLst>
          </p:cNvPr>
          <p:cNvSpPr/>
          <p:nvPr/>
        </p:nvSpPr>
        <p:spPr>
          <a:xfrm>
            <a:off x="3211452" y="3286762"/>
            <a:ext cx="1727200" cy="680720"/>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Formal</a:t>
            </a:r>
          </a:p>
        </p:txBody>
      </p:sp>
      <p:sp>
        <p:nvSpPr>
          <p:cNvPr id="9" name="Rectangle: Rounded Corners 8">
            <a:extLst>
              <a:ext uri="{FF2B5EF4-FFF2-40B4-BE49-F238E27FC236}">
                <a16:creationId xmlns:a16="http://schemas.microsoft.com/office/drawing/2014/main" id="{0F553D99-EF4F-42E9-AAF7-FEF054ECF090}"/>
              </a:ext>
            </a:extLst>
          </p:cNvPr>
          <p:cNvSpPr/>
          <p:nvPr/>
        </p:nvSpPr>
        <p:spPr>
          <a:xfrm>
            <a:off x="844170" y="4356611"/>
            <a:ext cx="1727200" cy="680720"/>
          </a:xfrm>
          <a:prstGeom prst="round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Walkthrough</a:t>
            </a:r>
          </a:p>
        </p:txBody>
      </p:sp>
      <p:sp>
        <p:nvSpPr>
          <p:cNvPr id="10" name="Rectangle: Rounded Corners 9">
            <a:extLst>
              <a:ext uri="{FF2B5EF4-FFF2-40B4-BE49-F238E27FC236}">
                <a16:creationId xmlns:a16="http://schemas.microsoft.com/office/drawing/2014/main" id="{B345C4E2-39AB-42A0-9BA4-2F60C3494887}"/>
              </a:ext>
            </a:extLst>
          </p:cNvPr>
          <p:cNvSpPr/>
          <p:nvPr/>
        </p:nvSpPr>
        <p:spPr>
          <a:xfrm>
            <a:off x="3211452" y="4356611"/>
            <a:ext cx="1727200" cy="680720"/>
          </a:xfrm>
          <a:prstGeom prst="round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Technical/Peer Review</a:t>
            </a:r>
          </a:p>
        </p:txBody>
      </p:sp>
      <p:sp>
        <p:nvSpPr>
          <p:cNvPr id="11" name="Rectangle: Rounded Corners 10">
            <a:extLst>
              <a:ext uri="{FF2B5EF4-FFF2-40B4-BE49-F238E27FC236}">
                <a16:creationId xmlns:a16="http://schemas.microsoft.com/office/drawing/2014/main" id="{5679AF9A-DA97-47B1-BF60-BD49CAA7354C}"/>
              </a:ext>
            </a:extLst>
          </p:cNvPr>
          <p:cNvSpPr/>
          <p:nvPr/>
        </p:nvSpPr>
        <p:spPr>
          <a:xfrm>
            <a:off x="5578734" y="4356611"/>
            <a:ext cx="1727200" cy="680720"/>
          </a:xfrm>
          <a:prstGeom prst="round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Inspection</a:t>
            </a:r>
          </a:p>
        </p:txBody>
      </p:sp>
      <p:cxnSp>
        <p:nvCxnSpPr>
          <p:cNvPr id="13" name="Connector: Elbow 12">
            <a:extLst>
              <a:ext uri="{FF2B5EF4-FFF2-40B4-BE49-F238E27FC236}">
                <a16:creationId xmlns:a16="http://schemas.microsoft.com/office/drawing/2014/main" id="{548A9B09-E0D2-4130-9595-58FDBC02A73C}"/>
              </a:ext>
            </a:extLst>
          </p:cNvPr>
          <p:cNvCxnSpPr>
            <a:stCxn id="4" idx="2"/>
            <a:endCxn id="5" idx="0"/>
          </p:cNvCxnSpPr>
          <p:nvPr/>
        </p:nvCxnSpPr>
        <p:spPr>
          <a:xfrm rot="5400000">
            <a:off x="3387090" y="1621790"/>
            <a:ext cx="276861" cy="1137920"/>
          </a:xfrm>
          <a:prstGeom prst="bent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7527681-F6CB-4F78-93D3-29B18D156AC7}"/>
              </a:ext>
            </a:extLst>
          </p:cNvPr>
          <p:cNvCxnSpPr>
            <a:stCxn id="4" idx="2"/>
            <a:endCxn id="6" idx="0"/>
          </p:cNvCxnSpPr>
          <p:nvPr/>
        </p:nvCxnSpPr>
        <p:spPr>
          <a:xfrm rot="16200000" flipH="1">
            <a:off x="4570731" y="1576069"/>
            <a:ext cx="276861" cy="1229362"/>
          </a:xfrm>
          <a:prstGeom prst="bent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C7E457E-20DB-4BE4-9629-F432889208E9}"/>
              </a:ext>
            </a:extLst>
          </p:cNvPr>
          <p:cNvCxnSpPr>
            <a:stCxn id="5" idx="2"/>
            <a:endCxn id="7" idx="0"/>
          </p:cNvCxnSpPr>
          <p:nvPr/>
        </p:nvCxnSpPr>
        <p:spPr>
          <a:xfrm rot="5400000">
            <a:off x="2193735" y="2523936"/>
            <a:ext cx="276861" cy="1248790"/>
          </a:xfrm>
          <a:prstGeom prst="bentConnector3">
            <a:avLst/>
          </a:prstGeom>
          <a:ln w="38100">
            <a:solidFill>
              <a:schemeClr val="accent4">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Connector: Elbow 18">
            <a:extLst>
              <a:ext uri="{FF2B5EF4-FFF2-40B4-BE49-F238E27FC236}">
                <a16:creationId xmlns:a16="http://schemas.microsoft.com/office/drawing/2014/main" id="{F4436AB9-4A88-4042-BA7C-59A2921068E2}"/>
              </a:ext>
            </a:extLst>
          </p:cNvPr>
          <p:cNvCxnSpPr>
            <a:stCxn id="5" idx="2"/>
            <a:endCxn id="8" idx="0"/>
          </p:cNvCxnSpPr>
          <p:nvPr/>
        </p:nvCxnSpPr>
        <p:spPr>
          <a:xfrm rot="16200000" flipH="1">
            <a:off x="3377376" y="2589085"/>
            <a:ext cx="276861" cy="111849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5774BA2-80A6-42E2-B05C-B35C2C75C8A7}"/>
              </a:ext>
            </a:extLst>
          </p:cNvPr>
          <p:cNvCxnSpPr>
            <a:stCxn id="8" idx="2"/>
            <a:endCxn id="9" idx="0"/>
          </p:cNvCxnSpPr>
          <p:nvPr/>
        </p:nvCxnSpPr>
        <p:spPr>
          <a:xfrm rot="5400000">
            <a:off x="2696847" y="2978405"/>
            <a:ext cx="389129" cy="2367282"/>
          </a:xfrm>
          <a:prstGeom prst="bentConnector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9AC04C5-F37E-42D3-A0DB-BD6C254DD528}"/>
              </a:ext>
            </a:extLst>
          </p:cNvPr>
          <p:cNvCxnSpPr>
            <a:stCxn id="8" idx="2"/>
            <a:endCxn id="11" idx="0"/>
          </p:cNvCxnSpPr>
          <p:nvPr/>
        </p:nvCxnSpPr>
        <p:spPr>
          <a:xfrm rot="16200000" flipH="1">
            <a:off x="5064129" y="2978405"/>
            <a:ext cx="389129" cy="2367282"/>
          </a:xfrm>
          <a:prstGeom prst="bentConnector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BBC48F3-30E9-47D8-AD7C-E38F7E7A6299}"/>
              </a:ext>
            </a:extLst>
          </p:cNvPr>
          <p:cNvCxnSpPr>
            <a:stCxn id="8" idx="2"/>
            <a:endCxn id="10" idx="0"/>
          </p:cNvCxnSpPr>
          <p:nvPr/>
        </p:nvCxnSpPr>
        <p:spPr>
          <a:xfrm rot="5400000">
            <a:off x="3880488" y="4162046"/>
            <a:ext cx="389129" cy="12700"/>
          </a:xfrm>
          <a:prstGeom prst="bentConnector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42EDF10-1DA7-4FED-97ED-4F5AB736FBCA}"/>
              </a:ext>
            </a:extLst>
          </p:cNvPr>
          <p:cNvCxnSpPr/>
          <p:nvPr/>
        </p:nvCxnSpPr>
        <p:spPr>
          <a:xfrm rot="16200000" flipH="1">
            <a:off x="3377377" y="2589086"/>
            <a:ext cx="276861" cy="1118492"/>
          </a:xfrm>
          <a:prstGeom prst="bentConnector3">
            <a:avLst/>
          </a:prstGeom>
          <a:ln w="38100">
            <a:solidFill>
              <a:schemeClr val="accent4">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182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Phương pháp kiểm thử động</a:t>
            </a:r>
            <a:endParaRPr/>
          </a:p>
        </p:txBody>
      </p:sp>
    </p:spTree>
    <p:extLst>
      <p:ext uri="{BB962C8B-B14F-4D97-AF65-F5344CB8AC3E}">
        <p14:creationId xmlns:p14="http://schemas.microsoft.com/office/powerpoint/2010/main" val="171948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8A7BA4-DE10-4461-A80E-8357050CA61D}"/>
              </a:ext>
            </a:extLst>
          </p:cNvPr>
          <p:cNvSpPr>
            <a:spLocks noGrp="1"/>
          </p:cNvSpPr>
          <p:nvPr>
            <p:ph type="subTitle" idx="1"/>
          </p:nvPr>
        </p:nvSpPr>
        <p:spPr>
          <a:xfrm>
            <a:off x="458090" y="1666240"/>
            <a:ext cx="4936870" cy="3078480"/>
          </a:xfrm>
        </p:spPr>
        <p:txBody>
          <a:bodyPr/>
          <a:lstStyle/>
          <a:p>
            <a:pPr>
              <a:buFont typeface="Wingdings" panose="05000000000000000000" pitchFamily="2" charset="2"/>
              <a:buChar char="Ø"/>
            </a:pPr>
            <a:r>
              <a:rPr lang="en-US" sz="1600" b="1" spc="-5">
                <a:solidFill>
                  <a:srgbClr val="1B1B1B"/>
                </a:solidFill>
                <a:ea typeface="Calibri" panose="020F0502020204030204" pitchFamily="34" charset="0"/>
              </a:rPr>
              <a:t> </a:t>
            </a:r>
            <a:r>
              <a:rPr lang="en-US" sz="1600" spc="-5">
                <a:solidFill>
                  <a:srgbClr val="1B1B1B"/>
                </a:solidFill>
                <a:ea typeface="Calibri" panose="020F0502020204030204" pitchFamily="34" charset="0"/>
              </a:rPr>
              <a:t>là phương pháp kiểm thử được thực hiện </a:t>
            </a:r>
            <a:r>
              <a:rPr lang="en-US" sz="1600" b="1" spc="-5">
                <a:solidFill>
                  <a:srgbClr val="1B1B1B"/>
                </a:solidFill>
                <a:ea typeface="Calibri" panose="020F0502020204030204" pitchFamily="34" charset="0"/>
              </a:rPr>
              <a:t>trong quá trình thực thi của chương trình</a:t>
            </a:r>
            <a:r>
              <a:rPr lang="en-US" sz="1600" spc="-5">
                <a:solidFill>
                  <a:srgbClr val="1B1B1B"/>
                </a:solidFill>
                <a:ea typeface="Calibri" panose="020F0502020204030204" pitchFamily="34" charset="0"/>
              </a:rPr>
              <a:t>.</a:t>
            </a:r>
          </a:p>
          <a:p>
            <a:pPr>
              <a:buFont typeface="Wingdings" panose="05000000000000000000" pitchFamily="2" charset="2"/>
              <a:buChar char="Ø"/>
            </a:pPr>
            <a:r>
              <a:rPr lang="en-US" sz="1600" spc="-5">
                <a:solidFill>
                  <a:srgbClr val="1B1B1B"/>
                </a:solidFill>
                <a:ea typeface="Calibri" panose="020F0502020204030204" pitchFamily="34" charset="0"/>
              </a:rPr>
              <a:t>Bằng cách kiểm tra đầu vào (</a:t>
            </a:r>
            <a:r>
              <a:rPr lang="en-US" sz="1600" b="1" spc="-5">
                <a:solidFill>
                  <a:srgbClr val="1B1B1B"/>
                </a:solidFill>
                <a:ea typeface="Calibri" panose="020F0502020204030204" pitchFamily="34" charset="0"/>
              </a:rPr>
              <a:t>input</a:t>
            </a:r>
            <a:r>
              <a:rPr lang="en-US" sz="1600" spc="-5">
                <a:solidFill>
                  <a:srgbClr val="1B1B1B"/>
                </a:solidFill>
                <a:ea typeface="Calibri" panose="020F0502020204030204" pitchFamily="34" charset="0"/>
              </a:rPr>
              <a:t>) và đầu ra (</a:t>
            </a:r>
            <a:r>
              <a:rPr lang="en-US" sz="1600" b="1" spc="-5">
                <a:solidFill>
                  <a:srgbClr val="1B1B1B"/>
                </a:solidFill>
                <a:ea typeface="Calibri" panose="020F0502020204030204" pitchFamily="34" charset="0"/>
              </a:rPr>
              <a:t>output</a:t>
            </a:r>
            <a:r>
              <a:rPr lang="en-US" sz="1600" spc="-5">
                <a:solidFill>
                  <a:srgbClr val="1B1B1B"/>
                </a:solidFill>
                <a:ea typeface="Calibri" panose="020F0502020204030204" pitchFamily="34" charset="0"/>
              </a:rPr>
              <a:t>) so với những test case có sẵn.</a:t>
            </a:r>
          </a:p>
          <a:p>
            <a:pPr>
              <a:buFont typeface="Wingdings" panose="05000000000000000000" pitchFamily="2" charset="2"/>
              <a:buChar char="Ø"/>
            </a:pPr>
            <a:r>
              <a:rPr lang="en-US" sz="1600" spc="-5">
                <a:solidFill>
                  <a:srgbClr val="1B1B1B"/>
                </a:solidFill>
                <a:effectLst/>
                <a:ea typeface="Calibri" panose="020F0502020204030204" pitchFamily="34" charset="0"/>
              </a:rPr>
              <a:t>Với việc này chúng ta có thể quan sát được các hành vi chức năng của phần mềm, quan sát hệ thống bộ nhớ, thời gian phản hồi của CPU, hiệu suất của hệ thống.</a:t>
            </a:r>
            <a:endParaRPr lang="en-US" sz="1600" b="1" spc="-5">
              <a:solidFill>
                <a:srgbClr val="1B1B1B"/>
              </a:solidFill>
              <a:effectLst/>
              <a:ea typeface="Calibri" panose="020F0502020204030204" pitchFamily="34" charset="0"/>
            </a:endParaRPr>
          </a:p>
          <a:p>
            <a:pPr>
              <a:buFont typeface="Wingdings" panose="05000000000000000000" pitchFamily="2" charset="2"/>
              <a:buChar char="Ø"/>
            </a:pPr>
            <a:r>
              <a:rPr lang="en-US" sz="1600" b="1" spc="-5">
                <a:solidFill>
                  <a:srgbClr val="1B1B1B"/>
                </a:solidFill>
              </a:rPr>
              <a:t>Thường được dùng </a:t>
            </a:r>
            <a:r>
              <a:rPr lang="en-US" sz="1600" spc="-5">
                <a:solidFill>
                  <a:srgbClr val="1B1B1B"/>
                </a:solidFill>
              </a:rPr>
              <a:t>bởi những người phát triển phần mềm (DEVs)</a:t>
            </a:r>
            <a:r>
              <a:rPr lang="en-US" sz="1600" b="1" spc="-5">
                <a:solidFill>
                  <a:srgbClr val="1B1B1B"/>
                </a:solidFill>
              </a:rPr>
              <a:t>.</a:t>
            </a:r>
            <a:endParaRPr lang="en-US" sz="1600" b="1"/>
          </a:p>
        </p:txBody>
      </p:sp>
      <p:sp>
        <p:nvSpPr>
          <p:cNvPr id="3" name="Title 2">
            <a:extLst>
              <a:ext uri="{FF2B5EF4-FFF2-40B4-BE49-F238E27FC236}">
                <a16:creationId xmlns:a16="http://schemas.microsoft.com/office/drawing/2014/main" id="{C0A7EBD5-8B65-468D-AA19-E5022077FF9A}"/>
              </a:ext>
            </a:extLst>
          </p:cNvPr>
          <p:cNvSpPr>
            <a:spLocks noGrp="1"/>
          </p:cNvSpPr>
          <p:nvPr>
            <p:ph type="ctrTitle"/>
          </p:nvPr>
        </p:nvSpPr>
        <p:spPr>
          <a:xfrm>
            <a:off x="458090" y="940332"/>
            <a:ext cx="6044310" cy="573000"/>
          </a:xfrm>
        </p:spPr>
        <p:txBody>
          <a:bodyPr/>
          <a:lstStyle/>
          <a:p>
            <a:r>
              <a:rPr lang="en-US"/>
              <a:t>Kiểm thử động</a:t>
            </a:r>
            <a:br>
              <a:rPr lang="en-US"/>
            </a:br>
            <a:r>
              <a:rPr lang="en-US"/>
              <a:t>(Dynamic Testing Technique)</a:t>
            </a:r>
          </a:p>
        </p:txBody>
      </p:sp>
      <p:sp>
        <p:nvSpPr>
          <p:cNvPr id="4" name="Oval 3">
            <a:extLst>
              <a:ext uri="{FF2B5EF4-FFF2-40B4-BE49-F238E27FC236}">
                <a16:creationId xmlns:a16="http://schemas.microsoft.com/office/drawing/2014/main" id="{B2E3ACA3-15C8-4502-A77E-E1E671E1EADC}"/>
              </a:ext>
            </a:extLst>
          </p:cNvPr>
          <p:cNvSpPr/>
          <p:nvPr/>
        </p:nvSpPr>
        <p:spPr>
          <a:xfrm>
            <a:off x="5557520" y="538480"/>
            <a:ext cx="2604300" cy="43078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7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CDF493-1EE1-41D6-BE05-1C9A6E977ECC}"/>
              </a:ext>
            </a:extLst>
          </p:cNvPr>
          <p:cNvSpPr>
            <a:spLocks noGrp="1"/>
          </p:cNvSpPr>
          <p:nvPr>
            <p:ph type="ctrTitle" idx="6"/>
          </p:nvPr>
        </p:nvSpPr>
        <p:spPr>
          <a:xfrm>
            <a:off x="1384527" y="352071"/>
            <a:ext cx="5884073" cy="577800"/>
          </a:xfrm>
        </p:spPr>
        <p:txBody>
          <a:bodyPr/>
          <a:lstStyle/>
          <a:p>
            <a:r>
              <a:rPr lang="en-US"/>
              <a:t>Kiểm thử động được chia thành các kỹ thuật sau:</a:t>
            </a:r>
          </a:p>
        </p:txBody>
      </p:sp>
      <p:sp>
        <p:nvSpPr>
          <p:cNvPr id="12" name="Rectangle: Rounded Corners 11">
            <a:extLst>
              <a:ext uri="{FF2B5EF4-FFF2-40B4-BE49-F238E27FC236}">
                <a16:creationId xmlns:a16="http://schemas.microsoft.com/office/drawing/2014/main" id="{2E52B776-4F15-4961-88CD-911A8ACC82E9}"/>
              </a:ext>
            </a:extLst>
          </p:cNvPr>
          <p:cNvSpPr/>
          <p:nvPr/>
        </p:nvSpPr>
        <p:spPr>
          <a:xfrm>
            <a:off x="3230880" y="1475773"/>
            <a:ext cx="1975282" cy="795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Kiểm thử động</a:t>
            </a:r>
          </a:p>
          <a:p>
            <a:pPr algn="ctr"/>
            <a:r>
              <a:rPr lang="en-US">
                <a:ln w="0"/>
                <a:solidFill>
                  <a:schemeClr val="tx1"/>
                </a:solidFill>
                <a:effectLst>
                  <a:outerShdw blurRad="38100" dist="19050" dir="2700000" algn="tl" rotWithShape="0">
                    <a:schemeClr val="dk1">
                      <a:alpha val="40000"/>
                    </a:schemeClr>
                  </a:outerShdw>
                </a:effectLst>
              </a:rPr>
              <a:t>(Dynamic Technique)</a:t>
            </a:r>
          </a:p>
        </p:txBody>
      </p:sp>
      <p:sp>
        <p:nvSpPr>
          <p:cNvPr id="13" name="Rectangle: Rounded Corners 12">
            <a:extLst>
              <a:ext uri="{FF2B5EF4-FFF2-40B4-BE49-F238E27FC236}">
                <a16:creationId xmlns:a16="http://schemas.microsoft.com/office/drawing/2014/main" id="{C2AD299D-D1D0-4C91-AC29-CE86DA541CA1}"/>
              </a:ext>
            </a:extLst>
          </p:cNvPr>
          <p:cNvSpPr/>
          <p:nvPr/>
        </p:nvSpPr>
        <p:spPr>
          <a:xfrm>
            <a:off x="1749419" y="2734296"/>
            <a:ext cx="1975282" cy="795981"/>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Theo mức độ</a:t>
            </a:r>
          </a:p>
        </p:txBody>
      </p:sp>
      <p:sp>
        <p:nvSpPr>
          <p:cNvPr id="14" name="Rectangle: Rounded Corners 13">
            <a:extLst>
              <a:ext uri="{FF2B5EF4-FFF2-40B4-BE49-F238E27FC236}">
                <a16:creationId xmlns:a16="http://schemas.microsoft.com/office/drawing/2014/main" id="{1DAEC72C-1AA9-4BA7-A1CB-9373E45F090C}"/>
              </a:ext>
            </a:extLst>
          </p:cNvPr>
          <p:cNvSpPr/>
          <p:nvPr/>
        </p:nvSpPr>
        <p:spPr>
          <a:xfrm>
            <a:off x="4712342" y="2734296"/>
            <a:ext cx="1975282" cy="795981"/>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Theo chiến lược kiểm thử</a:t>
            </a:r>
          </a:p>
        </p:txBody>
      </p:sp>
      <p:cxnSp>
        <p:nvCxnSpPr>
          <p:cNvPr id="15" name="Connector: Elbow 14">
            <a:extLst>
              <a:ext uri="{FF2B5EF4-FFF2-40B4-BE49-F238E27FC236}">
                <a16:creationId xmlns:a16="http://schemas.microsoft.com/office/drawing/2014/main" id="{9EE8ECA1-5B51-45C8-8FFA-D7115A4A8AA4}"/>
              </a:ext>
            </a:extLst>
          </p:cNvPr>
          <p:cNvCxnSpPr>
            <a:stCxn id="12" idx="2"/>
            <a:endCxn id="13" idx="0"/>
          </p:cNvCxnSpPr>
          <p:nvPr/>
        </p:nvCxnSpPr>
        <p:spPr>
          <a:xfrm rot="5400000">
            <a:off x="3246520" y="1762295"/>
            <a:ext cx="462542" cy="1481461"/>
          </a:xfrm>
          <a:prstGeom prst="bent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B9E6C9C-4C6D-4A0C-8348-8FDF6F9D4412}"/>
              </a:ext>
            </a:extLst>
          </p:cNvPr>
          <p:cNvCxnSpPr>
            <a:stCxn id="12" idx="2"/>
            <a:endCxn id="14" idx="0"/>
          </p:cNvCxnSpPr>
          <p:nvPr/>
        </p:nvCxnSpPr>
        <p:spPr>
          <a:xfrm rot="16200000" flipH="1">
            <a:off x="4727981" y="1762294"/>
            <a:ext cx="462542" cy="1481462"/>
          </a:xfrm>
          <a:prstGeom prst="bentConnector3">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95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893111" y="1293358"/>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i="0" u="none" strike="noStrike" cap="none">
                <a:solidFill>
                  <a:schemeClr val="dk2"/>
                </a:solidFill>
                <a:latin typeface="Overpass Black"/>
                <a:ea typeface="Overpass Black"/>
                <a:cs typeface="Overpass Black"/>
                <a:sym typeface="Overpass Black"/>
              </a:rPr>
              <a:t>Unit test</a:t>
            </a:r>
            <a:endParaRPr sz="1600" i="0" u="none" strike="noStrike" cap="none">
              <a:solidFill>
                <a:schemeClr val="dk2"/>
              </a:solidFill>
              <a:latin typeface="Overpass Black"/>
              <a:ea typeface="Overpass Black"/>
              <a:cs typeface="Overpass Black"/>
              <a:sym typeface="Overpass Black"/>
            </a:endParaRPr>
          </a:p>
        </p:txBody>
      </p:sp>
      <p:sp>
        <p:nvSpPr>
          <p:cNvPr id="2335" name="Google Shape;2335;p49"/>
          <p:cNvSpPr/>
          <p:nvPr/>
        </p:nvSpPr>
        <p:spPr>
          <a:xfrm>
            <a:off x="4893111" y="159299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400" b="0" i="0" u="none" strike="noStrike" cap="none">
                <a:solidFill>
                  <a:schemeClr val="dk2"/>
                </a:solidFill>
                <a:latin typeface="Open Sans"/>
                <a:ea typeface="Open Sans"/>
                <a:cs typeface="Open Sans"/>
                <a:sym typeface="Open Sans"/>
              </a:rPr>
              <a:t>Kiểm thử đơn vị</a:t>
            </a:r>
            <a:endParaRPr sz="1400" b="0" i="0" u="none" strike="noStrike" cap="none">
              <a:solidFill>
                <a:schemeClr val="dk2"/>
              </a:solidFill>
              <a:latin typeface="Arial"/>
              <a:ea typeface="Arial"/>
              <a:cs typeface="Arial"/>
              <a:sym typeface="Arial"/>
            </a:endParaRPr>
          </a:p>
        </p:txBody>
      </p:sp>
      <p:sp>
        <p:nvSpPr>
          <p:cNvPr id="2336" name="Google Shape;2336;p49"/>
          <p:cNvSpPr/>
          <p:nvPr/>
        </p:nvSpPr>
        <p:spPr>
          <a:xfrm>
            <a:off x="4893111" y="2075733"/>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Integration test</a:t>
            </a:r>
            <a:endParaRPr sz="1600" i="0" u="none" strike="noStrike" cap="none">
              <a:solidFill>
                <a:schemeClr val="dk2"/>
              </a:solidFill>
              <a:latin typeface="Overpass Black"/>
              <a:ea typeface="Overpass Black"/>
              <a:cs typeface="Overpass Black"/>
              <a:sym typeface="Overpass Black"/>
            </a:endParaRPr>
          </a:p>
        </p:txBody>
      </p:sp>
      <p:sp>
        <p:nvSpPr>
          <p:cNvPr id="2337" name="Google Shape;2337;p49"/>
          <p:cNvSpPr/>
          <p:nvPr/>
        </p:nvSpPr>
        <p:spPr>
          <a:xfrm>
            <a:off x="4893111" y="2376996"/>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Kiểm thử tích hợp</a:t>
            </a:r>
            <a:endParaRPr>
              <a:solidFill>
                <a:schemeClr val="dk2"/>
              </a:solidFill>
              <a:latin typeface="Open Sans"/>
              <a:ea typeface="Open Sans"/>
              <a:cs typeface="Open Sans"/>
              <a:sym typeface="Open Sans"/>
            </a:endParaRPr>
          </a:p>
        </p:txBody>
      </p:sp>
      <p:sp>
        <p:nvSpPr>
          <p:cNvPr id="2338" name="Google Shape;2338;p49"/>
          <p:cNvSpPr/>
          <p:nvPr/>
        </p:nvSpPr>
        <p:spPr>
          <a:xfrm>
            <a:off x="4893111" y="284495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System test</a:t>
            </a:r>
            <a:endParaRPr sz="1600" i="0" u="none" strike="noStrike" cap="none">
              <a:solidFill>
                <a:schemeClr val="dk2"/>
              </a:solidFill>
              <a:latin typeface="Overpass Black"/>
              <a:ea typeface="Overpass Black"/>
              <a:cs typeface="Overpass Black"/>
              <a:sym typeface="Overpass Black"/>
            </a:endParaRPr>
          </a:p>
        </p:txBody>
      </p:sp>
      <p:sp>
        <p:nvSpPr>
          <p:cNvPr id="2339" name="Google Shape;2339;p49"/>
          <p:cNvSpPr/>
          <p:nvPr/>
        </p:nvSpPr>
        <p:spPr>
          <a:xfrm>
            <a:off x="4893111" y="314625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Kiểm thử hệ thống</a:t>
            </a:r>
            <a:endParaRPr>
              <a:solidFill>
                <a:schemeClr val="dk2"/>
              </a:solidFill>
              <a:latin typeface="Open Sans"/>
              <a:ea typeface="Open Sans"/>
              <a:cs typeface="Open Sans"/>
              <a:sym typeface="Open Sans"/>
            </a:endParaRPr>
          </a:p>
        </p:txBody>
      </p:sp>
      <p:sp>
        <p:nvSpPr>
          <p:cNvPr id="2340" name="Google Shape;2340;p49"/>
          <p:cNvSpPr/>
          <p:nvPr/>
        </p:nvSpPr>
        <p:spPr>
          <a:xfrm>
            <a:off x="4893111" y="361383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Acceptance test</a:t>
            </a:r>
            <a:endParaRPr sz="1600" i="0" u="none" strike="noStrike" cap="none">
              <a:solidFill>
                <a:schemeClr val="dk2"/>
              </a:solidFill>
              <a:latin typeface="Overpass Black"/>
              <a:ea typeface="Overpass Black"/>
              <a:cs typeface="Overpass Black"/>
              <a:sym typeface="Overpass Black"/>
            </a:endParaRPr>
          </a:p>
        </p:txBody>
      </p:sp>
      <p:sp>
        <p:nvSpPr>
          <p:cNvPr id="2341" name="Google Shape;2341;p49"/>
          <p:cNvSpPr/>
          <p:nvPr/>
        </p:nvSpPr>
        <p:spPr>
          <a:xfrm>
            <a:off x="4893111" y="3921130"/>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Kiểm thử chấp nhận</a:t>
            </a:r>
            <a:endParaRPr>
              <a:solidFill>
                <a:schemeClr val="dk2"/>
              </a:solidFill>
              <a:latin typeface="Open Sans"/>
              <a:ea typeface="Open Sans"/>
              <a:cs typeface="Open Sans"/>
              <a:sym typeface="Open Sans"/>
            </a:endParaRP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sp>
        <p:nvSpPr>
          <p:cNvPr id="2346" name="Google Shape;2346;p49"/>
          <p:cNvSpPr txBox="1"/>
          <p:nvPr/>
        </p:nvSpPr>
        <p:spPr>
          <a:xfrm>
            <a:off x="4030348" y="129335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347" name="Google Shape;2347;p49"/>
          <p:cNvSpPr txBox="1"/>
          <p:nvPr/>
        </p:nvSpPr>
        <p:spPr>
          <a:xfrm>
            <a:off x="4030348" y="206880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2348" name="Google Shape;2348;p49"/>
          <p:cNvSpPr txBox="1"/>
          <p:nvPr/>
        </p:nvSpPr>
        <p:spPr>
          <a:xfrm>
            <a:off x="4030348" y="2846526"/>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sz="3000" b="0" i="0" u="none" strike="noStrike" cap="none">
              <a:solidFill>
                <a:schemeClr val="accent4"/>
              </a:solidFill>
              <a:latin typeface="Arial"/>
              <a:ea typeface="Arial"/>
              <a:cs typeface="Arial"/>
              <a:sym typeface="Arial"/>
            </a:endParaRPr>
          </a:p>
        </p:txBody>
      </p:sp>
      <p:sp>
        <p:nvSpPr>
          <p:cNvPr id="2349" name="Google Shape;2349;p49"/>
          <p:cNvSpPr txBox="1"/>
          <p:nvPr/>
        </p:nvSpPr>
        <p:spPr>
          <a:xfrm>
            <a:off x="4030348" y="361808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3"/>
                </a:solidFill>
                <a:latin typeface="Overpass Black"/>
                <a:ea typeface="Overpass Black"/>
                <a:cs typeface="Overpass Black"/>
                <a:sym typeface="Overpass Black"/>
              </a:rPr>
              <a:t>04</a:t>
            </a:r>
            <a:endParaRPr sz="3000" b="0" i="0" u="none" strike="noStrike" cap="none">
              <a:solidFill>
                <a:schemeClr val="accent3"/>
              </a:solidFill>
              <a:latin typeface="Arial"/>
              <a:ea typeface="Arial"/>
              <a:cs typeface="Arial"/>
              <a:sym typeface="Arial"/>
            </a:endParaRPr>
          </a:p>
        </p:txBody>
      </p:sp>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loại theo mức độ</a:t>
            </a:r>
            <a:endParaRPr/>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6" name="Google Shape;2336;p49"/>
          <p:cNvSpPr/>
          <p:nvPr/>
        </p:nvSpPr>
        <p:spPr>
          <a:xfrm>
            <a:off x="4893111" y="1379017"/>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Black box test</a:t>
            </a:r>
            <a:endParaRPr sz="1600" i="0" u="none" strike="noStrike" cap="none">
              <a:solidFill>
                <a:schemeClr val="dk2"/>
              </a:solidFill>
              <a:latin typeface="Overpass Black"/>
              <a:ea typeface="Overpass Black"/>
              <a:cs typeface="Overpass Black"/>
              <a:sym typeface="Overpass Black"/>
            </a:endParaRPr>
          </a:p>
        </p:txBody>
      </p:sp>
      <p:sp>
        <p:nvSpPr>
          <p:cNvPr id="2337" name="Google Shape;2337;p49"/>
          <p:cNvSpPr/>
          <p:nvPr/>
        </p:nvSpPr>
        <p:spPr>
          <a:xfrm>
            <a:off x="4893111" y="1680280"/>
            <a:ext cx="3517200" cy="1272470"/>
          </a:xfrm>
          <a:prstGeom prst="rect">
            <a:avLst/>
          </a:prstGeom>
          <a:noFill/>
          <a:ln>
            <a:noFill/>
          </a:ln>
        </p:spPr>
        <p:txBody>
          <a:bodyPr spcFirstLastPara="1" wrap="square" lIns="91425" tIns="91425" rIns="91425" bIns="91425" anchor="ctr" anchorCtr="0">
            <a:noAutofit/>
          </a:bodyPr>
          <a:lstStyle/>
          <a:p>
            <a:pPr lvl="0"/>
            <a:r>
              <a:rPr lang="vi-VN">
                <a:solidFill>
                  <a:schemeClr val="accent1">
                    <a:lumMod val="50000"/>
                  </a:schemeClr>
                </a:solidFill>
              </a:rPr>
              <a:t>Kiểm tra hộp đen (Black box testing) là một phương pháp kiểm thử phần mềm mà việc kiểm tra các chức năng của một ứng dụng không cần quan tâm vào cấu trúc nội bộ hoặc hoạt động của nó</a:t>
            </a:r>
            <a:endParaRPr>
              <a:solidFill>
                <a:schemeClr val="accent1">
                  <a:lumMod val="50000"/>
                </a:schemeClr>
              </a:solidFill>
              <a:latin typeface="Open Sans"/>
              <a:ea typeface="Open Sans"/>
              <a:cs typeface="Open Sans"/>
              <a:sym typeface="Open Sans"/>
            </a:endParaRPr>
          </a:p>
        </p:txBody>
      </p:sp>
      <p:sp>
        <p:nvSpPr>
          <p:cNvPr id="2338" name="Google Shape;2338;p49"/>
          <p:cNvSpPr/>
          <p:nvPr/>
        </p:nvSpPr>
        <p:spPr>
          <a:xfrm>
            <a:off x="4893111" y="3027562"/>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White box test</a:t>
            </a:r>
            <a:endParaRPr sz="1600" i="0" u="none" strike="noStrike" cap="none">
              <a:solidFill>
                <a:schemeClr val="dk2"/>
              </a:solidFill>
              <a:latin typeface="Overpass Black"/>
              <a:ea typeface="Overpass Black"/>
              <a:cs typeface="Overpass Black"/>
              <a:sym typeface="Overpass Black"/>
            </a:endParaRPr>
          </a:p>
        </p:txBody>
      </p:sp>
      <p:sp>
        <p:nvSpPr>
          <p:cNvPr id="2339" name="Google Shape;2339;p49"/>
          <p:cNvSpPr/>
          <p:nvPr/>
        </p:nvSpPr>
        <p:spPr>
          <a:xfrm>
            <a:off x="4893111" y="3328870"/>
            <a:ext cx="3517500" cy="1224080"/>
          </a:xfrm>
          <a:prstGeom prst="rect">
            <a:avLst/>
          </a:prstGeom>
          <a:noFill/>
          <a:ln>
            <a:noFill/>
          </a:ln>
        </p:spPr>
        <p:txBody>
          <a:bodyPr spcFirstLastPara="1" wrap="square" lIns="91425" tIns="91425" rIns="91425" bIns="91425" anchor="ctr" anchorCtr="0">
            <a:noAutofit/>
          </a:bodyPr>
          <a:lstStyle/>
          <a:p>
            <a:pPr lvl="0"/>
            <a:r>
              <a:rPr lang="vi-VN">
                <a:solidFill>
                  <a:schemeClr val="tx2">
                    <a:lumMod val="50000"/>
                  </a:schemeClr>
                </a:solidFill>
                <a:latin typeface="Open Sans" charset="0"/>
                <a:ea typeface="Open Sans" charset="0"/>
                <a:cs typeface="Open Sans" charset="0"/>
              </a:rPr>
              <a:t>Kiểm thử hộp trắng (While box test) là phương pháp thử nghiệm phần mềm, trong đó các thiết kế, cấu trúc giải thuật bên trong, và việc thực hiện các công việc đều được biết đến</a:t>
            </a:r>
            <a:endParaRPr>
              <a:solidFill>
                <a:schemeClr val="tx2">
                  <a:lumMod val="50000"/>
                </a:schemeClr>
              </a:solidFill>
              <a:latin typeface="Open Sans" charset="0"/>
              <a:ea typeface="Open Sans" charset="0"/>
              <a:cs typeface="Open Sans" charset="0"/>
              <a:sym typeface="Open Sans"/>
            </a:endParaRPr>
          </a:p>
        </p:txBody>
      </p:sp>
      <p:pic>
        <p:nvPicPr>
          <p:cNvPr id="2344" name="Google Shape;2344;p49"/>
          <p:cNvPicPr preferRelativeResize="0"/>
          <p:nvPr/>
        </p:nvPicPr>
        <p:blipFill rotWithShape="1">
          <a:blip r:embed="rId3">
            <a:alphaModFix/>
          </a:blip>
          <a:srcRect/>
          <a:stretch/>
        </p:blipFill>
        <p:spPr>
          <a:xfrm rot="5946960">
            <a:off x="1281922" y="1072177"/>
            <a:ext cx="1612678" cy="2054363"/>
          </a:xfrm>
          <a:prstGeom prst="rect">
            <a:avLst/>
          </a:prstGeom>
          <a:noFill/>
          <a:ln>
            <a:noFill/>
          </a:ln>
        </p:spPr>
      </p:pic>
      <p:pic>
        <p:nvPicPr>
          <p:cNvPr id="2345" name="Google Shape;2345;p49"/>
          <p:cNvPicPr preferRelativeResize="0"/>
          <p:nvPr/>
        </p:nvPicPr>
        <p:blipFill rotWithShape="1">
          <a:blip r:embed="rId4">
            <a:alphaModFix/>
          </a:blip>
          <a:srcRect/>
          <a:stretch/>
        </p:blipFill>
        <p:spPr>
          <a:xfrm rot="-6050340" flipH="1">
            <a:off x="1475156" y="2394328"/>
            <a:ext cx="1096277" cy="1503862"/>
          </a:xfrm>
          <a:prstGeom prst="rect">
            <a:avLst/>
          </a:prstGeom>
          <a:noFill/>
          <a:ln>
            <a:noFill/>
          </a:ln>
        </p:spPr>
      </p:pic>
      <p:sp>
        <p:nvSpPr>
          <p:cNvPr id="2347" name="Google Shape;2347;p49"/>
          <p:cNvSpPr txBox="1"/>
          <p:nvPr/>
        </p:nvSpPr>
        <p:spPr>
          <a:xfrm>
            <a:off x="4030348" y="1372092"/>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01</a:t>
            </a:r>
            <a:endParaRPr sz="3000" b="0" i="0" u="none" strike="noStrike" cap="none">
              <a:solidFill>
                <a:schemeClr val="accent6"/>
              </a:solidFill>
              <a:latin typeface="Arial"/>
              <a:ea typeface="Arial"/>
              <a:cs typeface="Arial"/>
              <a:sym typeface="Arial"/>
            </a:endParaRPr>
          </a:p>
        </p:txBody>
      </p:sp>
      <p:sp>
        <p:nvSpPr>
          <p:cNvPr id="2348" name="Google Shape;2348;p49"/>
          <p:cNvSpPr txBox="1"/>
          <p:nvPr/>
        </p:nvSpPr>
        <p:spPr>
          <a:xfrm>
            <a:off x="4030348" y="2939250"/>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lumMod val="75000"/>
                  </a:schemeClr>
                </a:solidFill>
                <a:latin typeface="Overpass Black"/>
                <a:ea typeface="Overpass Black"/>
                <a:cs typeface="Overpass Black"/>
                <a:sym typeface="Overpass Black"/>
              </a:rPr>
              <a:t>02</a:t>
            </a:r>
            <a:endParaRPr sz="3000" b="0" i="0" u="none" strike="noStrike" cap="none">
              <a:solidFill>
                <a:schemeClr val="accent4">
                  <a:lumMod val="75000"/>
                </a:schemeClr>
              </a:solidFill>
              <a:sym typeface="Arial"/>
            </a:endParaRPr>
          </a:p>
        </p:txBody>
      </p:sp>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loại theo chiến lược kiểm thử</a:t>
            </a:r>
            <a:endParaRPr/>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Tree>
    <p:extLst>
      <p:ext uri="{BB962C8B-B14F-4D97-AF65-F5344CB8AC3E}">
        <p14:creationId xmlns:p14="http://schemas.microsoft.com/office/powerpoint/2010/main" val="343152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pic>
        <p:nvPicPr>
          <p:cNvPr id="11" name="Google Shape;2603;p56"/>
          <p:cNvPicPr preferRelativeResize="0"/>
          <p:nvPr/>
        </p:nvPicPr>
        <p:blipFill>
          <a:blip r:embed="rId3">
            <a:alphaModFix amt="52000"/>
          </a:blip>
          <a:stretch>
            <a:fillRect/>
          </a:stretch>
        </p:blipFill>
        <p:spPr>
          <a:xfrm rot="20471012" flipH="1">
            <a:off x="1498850" y="4317723"/>
            <a:ext cx="639162" cy="448946"/>
          </a:xfrm>
          <a:prstGeom prst="rect">
            <a:avLst/>
          </a:prstGeom>
          <a:noFill/>
          <a:ln>
            <a:noFill/>
          </a:ln>
        </p:spPr>
      </p:pic>
      <p:pic>
        <p:nvPicPr>
          <p:cNvPr id="10" name="Google Shape;2602;p56"/>
          <p:cNvPicPr preferRelativeResize="0"/>
          <p:nvPr/>
        </p:nvPicPr>
        <p:blipFill>
          <a:blip r:embed="rId3">
            <a:alphaModFix amt="52000"/>
          </a:blip>
          <a:stretch>
            <a:fillRect/>
          </a:stretch>
        </p:blipFill>
        <p:spPr>
          <a:xfrm rot="20471012" flipH="1">
            <a:off x="1498850" y="3686615"/>
            <a:ext cx="639162" cy="448946"/>
          </a:xfrm>
          <a:prstGeom prst="rect">
            <a:avLst/>
          </a:prstGeom>
          <a:noFill/>
          <a:ln>
            <a:noFill/>
          </a:ln>
        </p:spPr>
      </p:pic>
      <p:pic>
        <p:nvPicPr>
          <p:cNvPr id="2600" name="Google Shape;2600;p56"/>
          <p:cNvPicPr preferRelativeResize="0"/>
          <p:nvPr/>
        </p:nvPicPr>
        <p:blipFill>
          <a:blip r:embed="rId4">
            <a:alphaModFix amt="52000"/>
          </a:blip>
          <a:stretch>
            <a:fillRect/>
          </a:stretch>
        </p:blipFill>
        <p:spPr>
          <a:xfrm rot="-629525" flipH="1">
            <a:off x="2941776" y="1276319"/>
            <a:ext cx="2211115" cy="710172"/>
          </a:xfrm>
          <a:prstGeom prst="rect">
            <a:avLst/>
          </a:prstGeom>
          <a:noFill/>
          <a:ln>
            <a:noFill/>
          </a:ln>
        </p:spPr>
      </p:pic>
      <p:pic>
        <p:nvPicPr>
          <p:cNvPr id="2601" name="Google Shape;2601;p56"/>
          <p:cNvPicPr preferRelativeResize="0"/>
          <p:nvPr/>
        </p:nvPicPr>
        <p:blipFill>
          <a:blip r:embed="rId5">
            <a:alphaModFix amt="52000"/>
          </a:blip>
          <a:stretch>
            <a:fillRect/>
          </a:stretch>
        </p:blipFill>
        <p:spPr>
          <a:xfrm rot="-629525" flipH="1">
            <a:off x="5684976" y="1276318"/>
            <a:ext cx="2211115" cy="710172"/>
          </a:xfrm>
          <a:prstGeom prst="rect">
            <a:avLst/>
          </a:prstGeom>
          <a:noFill/>
          <a:ln>
            <a:noFill/>
          </a:ln>
        </p:spPr>
      </p:pic>
      <p:pic>
        <p:nvPicPr>
          <p:cNvPr id="2602" name="Google Shape;2602;p56"/>
          <p:cNvPicPr preferRelativeResize="0"/>
          <p:nvPr/>
        </p:nvPicPr>
        <p:blipFill>
          <a:blip r:embed="rId3">
            <a:alphaModFix amt="52000"/>
          </a:blip>
          <a:stretch>
            <a:fillRect/>
          </a:stretch>
        </p:blipFill>
        <p:spPr>
          <a:xfrm rot="-1128988" flipH="1">
            <a:off x="1498850" y="2038040"/>
            <a:ext cx="639162" cy="448946"/>
          </a:xfrm>
          <a:prstGeom prst="rect">
            <a:avLst/>
          </a:prstGeom>
          <a:noFill/>
          <a:ln>
            <a:noFill/>
          </a:ln>
        </p:spPr>
      </p:pic>
      <p:pic>
        <p:nvPicPr>
          <p:cNvPr id="2603" name="Google Shape;2603;p56"/>
          <p:cNvPicPr preferRelativeResize="0"/>
          <p:nvPr/>
        </p:nvPicPr>
        <p:blipFill>
          <a:blip r:embed="rId3">
            <a:alphaModFix amt="52000"/>
          </a:blip>
          <a:stretch>
            <a:fillRect/>
          </a:stretch>
        </p:blipFill>
        <p:spPr>
          <a:xfrm rot="-1128988" flipH="1">
            <a:off x="1498849" y="2669148"/>
            <a:ext cx="639162" cy="448946"/>
          </a:xfrm>
          <a:prstGeom prst="rect">
            <a:avLst/>
          </a:prstGeom>
          <a:noFill/>
          <a:ln>
            <a:noFill/>
          </a:ln>
        </p:spPr>
      </p:pic>
      <p:pic>
        <p:nvPicPr>
          <p:cNvPr id="2604" name="Google Shape;2604;p56"/>
          <p:cNvPicPr preferRelativeResize="0"/>
          <p:nvPr/>
        </p:nvPicPr>
        <p:blipFill>
          <a:blip r:embed="rId3">
            <a:alphaModFix amt="52000"/>
          </a:blip>
          <a:stretch>
            <a:fillRect/>
          </a:stretch>
        </p:blipFill>
        <p:spPr>
          <a:xfrm rot="-1128988" flipH="1">
            <a:off x="1496443" y="3182440"/>
            <a:ext cx="639162" cy="448946"/>
          </a:xfrm>
          <a:prstGeom prst="rect">
            <a:avLst/>
          </a:prstGeom>
          <a:noFill/>
          <a:ln>
            <a:noFill/>
          </a:ln>
        </p:spPr>
      </p:pic>
      <p:graphicFrame>
        <p:nvGraphicFramePr>
          <p:cNvPr id="2605" name="Google Shape;2605;p56"/>
          <p:cNvGraphicFramePr/>
          <p:nvPr/>
        </p:nvGraphicFramePr>
        <p:xfrm>
          <a:off x="909937" y="1378086"/>
          <a:ext cx="7243462" cy="3454463"/>
        </p:xfrm>
        <a:graphic>
          <a:graphicData uri="http://schemas.openxmlformats.org/drawingml/2006/table">
            <a:tbl>
              <a:tblPr>
                <a:noFill/>
              </a:tblPr>
              <a:tblGrid>
                <a:gridCol w="1939924">
                  <a:extLst>
                    <a:ext uri="{9D8B030D-6E8A-4147-A177-3AD203B41FA5}">
                      <a16:colId xmlns:a16="http://schemas.microsoft.com/office/drawing/2014/main" val="20000"/>
                    </a:ext>
                  </a:extLst>
                </a:gridCol>
                <a:gridCol w="2651769">
                  <a:extLst>
                    <a:ext uri="{9D8B030D-6E8A-4147-A177-3AD203B41FA5}">
                      <a16:colId xmlns:a16="http://schemas.microsoft.com/office/drawing/2014/main" val="20001"/>
                    </a:ext>
                  </a:extLst>
                </a:gridCol>
                <a:gridCol w="2651769">
                  <a:extLst>
                    <a:ext uri="{9D8B030D-6E8A-4147-A177-3AD203B41FA5}">
                      <a16:colId xmlns:a16="http://schemas.microsoft.com/office/drawing/2014/main" val="20002"/>
                    </a:ext>
                  </a:extLst>
                </a:gridCol>
              </a:tblGrid>
              <a:tr h="610817">
                <a:tc>
                  <a:txBody>
                    <a:bodyPr/>
                    <a:lstStyle/>
                    <a:p>
                      <a:pPr marL="0" lvl="0" indent="0" algn="l" rtl="0">
                        <a:spcBef>
                          <a:spcPts val="0"/>
                        </a:spcBef>
                        <a:spcAft>
                          <a:spcPts val="0"/>
                        </a:spcAft>
                        <a:buNone/>
                      </a:pPr>
                      <a:endParaRPr>
                        <a:solidFill>
                          <a:schemeClr val="dk2"/>
                        </a:solidFill>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DD7E6B">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verpass Black"/>
                          <a:ea typeface="Overpass Black"/>
                          <a:cs typeface="Overpass Black"/>
                          <a:sym typeface="Overpass Black"/>
                        </a:rPr>
                        <a:t>BLACK BOX</a:t>
                      </a:r>
                      <a:endParaRPr>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verpass Black"/>
                          <a:ea typeface="Overpass Black"/>
                          <a:cs typeface="Overpass Black"/>
                          <a:sym typeface="Overpass Black"/>
                        </a:rPr>
                        <a:t>WHITE</a:t>
                      </a:r>
                      <a:r>
                        <a:rPr lang="en" baseline="0">
                          <a:solidFill>
                            <a:schemeClr val="dk2"/>
                          </a:solidFill>
                          <a:latin typeface="Overpass Black"/>
                          <a:ea typeface="Overpass Black"/>
                          <a:cs typeface="Overpass Black"/>
                          <a:sym typeface="Overpass Black"/>
                        </a:rPr>
                        <a:t> BOX</a:t>
                      </a:r>
                      <a:endParaRPr>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12901">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1</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rgbClr val="DD7E6B">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Được</a:t>
                      </a:r>
                      <a:r>
                        <a:rPr lang="en" sz="1300" baseline="0">
                          <a:solidFill>
                            <a:schemeClr val="dk2"/>
                          </a:solidFill>
                          <a:latin typeface="Open Sans"/>
                          <a:ea typeface="Open Sans"/>
                          <a:cs typeface="Open Sans"/>
                          <a:sym typeface="Open Sans"/>
                        </a:rPr>
                        <a:t> thực hiện bởi</a:t>
                      </a:r>
                    </a:p>
                    <a:p>
                      <a:pPr marL="0" lvl="0" indent="0" algn="ctr" rtl="0">
                        <a:spcBef>
                          <a:spcPts val="0"/>
                        </a:spcBef>
                        <a:spcAft>
                          <a:spcPts val="0"/>
                        </a:spcAft>
                        <a:buNone/>
                      </a:pPr>
                      <a:r>
                        <a:rPr lang="en" sz="1300" baseline="0">
                          <a:solidFill>
                            <a:schemeClr val="dk2"/>
                          </a:solidFill>
                          <a:latin typeface="Open Sans"/>
                          <a:ea typeface="Open Sans"/>
                          <a:cs typeface="Open Sans"/>
                          <a:sym typeface="Open Sans"/>
                        </a:rPr>
                        <a:t>Testers</a:t>
                      </a:r>
                      <a:endParaRPr sz="130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Được</a:t>
                      </a:r>
                      <a:r>
                        <a:rPr lang="en" sz="1300" baseline="0">
                          <a:solidFill>
                            <a:schemeClr val="dk2"/>
                          </a:solidFill>
                          <a:latin typeface="Open Sans"/>
                          <a:ea typeface="Open Sans"/>
                          <a:cs typeface="Open Sans"/>
                          <a:sym typeface="Open Sans"/>
                        </a:rPr>
                        <a:t> thực hiện bởi các Developers</a:t>
                      </a:r>
                      <a:endParaRPr sz="130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12901">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2</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Không</a:t>
                      </a:r>
                      <a:r>
                        <a:rPr lang="en" sz="1300" baseline="0">
                          <a:solidFill>
                            <a:schemeClr val="dk2"/>
                          </a:solidFill>
                          <a:latin typeface="Open Sans"/>
                          <a:ea typeface="Open Sans"/>
                          <a:cs typeface="Open Sans"/>
                          <a:sym typeface="Open Sans"/>
                        </a:rPr>
                        <a:t> đòi hỏi hiểu về mã lệnh được viết trong chương trình</a:t>
                      </a:r>
                      <a:endParaRPr sz="130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Yêu</a:t>
                      </a:r>
                      <a:r>
                        <a:rPr lang="en" sz="1300" baseline="0">
                          <a:solidFill>
                            <a:schemeClr val="dk2"/>
                          </a:solidFill>
                          <a:latin typeface="Open Sans"/>
                          <a:ea typeface="Open Sans"/>
                          <a:cs typeface="Open Sans"/>
                          <a:sym typeface="Open Sans"/>
                        </a:rPr>
                        <a:t> cầu hiểu về cấu trúc mã lệnh được viết </a:t>
                      </a:r>
                      <a:endParaRPr sz="130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0829">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3</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Kiểm</a:t>
                      </a:r>
                      <a:r>
                        <a:rPr lang="en" sz="1300" baseline="0">
                          <a:solidFill>
                            <a:schemeClr val="dk2"/>
                          </a:solidFill>
                          <a:latin typeface="Open Sans"/>
                          <a:ea typeface="Open Sans"/>
                          <a:cs typeface="Open Sans"/>
                          <a:sym typeface="Open Sans"/>
                        </a:rPr>
                        <a:t> tra chức năng</a:t>
                      </a:r>
                      <a:endParaRPr sz="130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Kiểm</a:t>
                      </a:r>
                      <a:r>
                        <a:rPr lang="en" sz="1300" baseline="0">
                          <a:solidFill>
                            <a:schemeClr val="dk2"/>
                          </a:solidFill>
                          <a:latin typeface="Open Sans"/>
                          <a:ea typeface="Open Sans"/>
                          <a:cs typeface="Open Sans"/>
                          <a:sym typeface="Open Sans"/>
                        </a:rPr>
                        <a:t> tra cấu trúc</a:t>
                      </a:r>
                      <a:endParaRPr sz="1300">
                        <a:solidFill>
                          <a:schemeClr val="dk2"/>
                        </a:solidFill>
                        <a:latin typeface="Open Sans"/>
                        <a:ea typeface="Open Sans"/>
                        <a:cs typeface="Open Sans"/>
                        <a:sym typeface="Open Sans"/>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10817">
                <a:tc>
                  <a:txBody>
                    <a:bodyPr/>
                    <a:lstStyle/>
                    <a:p>
                      <a:pPr marL="0" lvl="0" indent="0" algn="ctr" rtl="0">
                        <a:spcBef>
                          <a:spcPts val="0"/>
                        </a:spcBef>
                        <a:spcAft>
                          <a:spcPts val="0"/>
                        </a:spcAft>
                        <a:buNone/>
                      </a:pPr>
                      <a:r>
                        <a:rPr lang="en-US" b="1">
                          <a:solidFill>
                            <a:schemeClr val="dk2"/>
                          </a:solidFill>
                          <a:latin typeface="Open Sans"/>
                          <a:ea typeface="Open Sans"/>
                          <a:cs typeface="Open Sans"/>
                          <a:sym typeface="Open Sans"/>
                        </a:rPr>
                        <a:t>4</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2"/>
                          </a:solidFill>
                          <a:latin typeface="Open Sans"/>
                          <a:ea typeface="Open Sans"/>
                          <a:cs typeface="Open Sans"/>
                          <a:sym typeface="Open Sans"/>
                        </a:rPr>
                        <a:t>Không</a:t>
                      </a:r>
                      <a:r>
                        <a:rPr lang="en-US" sz="1300" baseline="0">
                          <a:solidFill>
                            <a:schemeClr val="dk2"/>
                          </a:solidFill>
                          <a:latin typeface="Open Sans"/>
                          <a:ea typeface="Open Sans"/>
                          <a:cs typeface="Open Sans"/>
                          <a:sym typeface="Open Sans"/>
                        </a:rPr>
                        <a:t> yêu cầu hiểu biết về lập trình</a:t>
                      </a:r>
                      <a:endParaRPr sz="1300">
                        <a:solidFill>
                          <a:schemeClr val="dk2"/>
                        </a:solidFill>
                        <a:latin typeface="Open Sans"/>
                        <a:ea typeface="Open Sans"/>
                        <a:cs typeface="Open Sans"/>
                        <a:sym typeface="Open Sans"/>
                      </a:endParaRPr>
                    </a:p>
                  </a:txBody>
                  <a:tcPr marL="91425" marR="91425" marT="91425" marB="91425">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2"/>
                          </a:solidFill>
                          <a:latin typeface="Open Sans"/>
                          <a:ea typeface="Open Sans"/>
                          <a:cs typeface="Open Sans"/>
                          <a:sym typeface="Open Sans"/>
                        </a:rPr>
                        <a:t>Yêu</a:t>
                      </a:r>
                      <a:r>
                        <a:rPr lang="en-US" sz="1300" baseline="0">
                          <a:solidFill>
                            <a:schemeClr val="dk2"/>
                          </a:solidFill>
                          <a:latin typeface="Open Sans"/>
                          <a:ea typeface="Open Sans"/>
                          <a:cs typeface="Open Sans"/>
                          <a:sym typeface="Open Sans"/>
                        </a:rPr>
                        <a:t> cầu hiểu biết nhất định về lập trình</a:t>
                      </a:r>
                      <a:endParaRPr sz="1300">
                        <a:solidFill>
                          <a:schemeClr val="dk2"/>
                        </a:solidFill>
                        <a:latin typeface="Open Sans"/>
                        <a:ea typeface="Open Sans"/>
                        <a:cs typeface="Open Sans"/>
                        <a:sym typeface="Open Sans"/>
                      </a:endParaRPr>
                    </a:p>
                  </a:txBody>
                  <a:tcPr marL="91425" marR="91425" marT="91425" marB="91425">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610817">
                <a:tc>
                  <a:txBody>
                    <a:bodyPr/>
                    <a:lstStyle/>
                    <a:p>
                      <a:pPr marL="0" lvl="0" indent="0" algn="ctr" rtl="0">
                        <a:spcBef>
                          <a:spcPts val="0"/>
                        </a:spcBef>
                        <a:spcAft>
                          <a:spcPts val="0"/>
                        </a:spcAft>
                        <a:buNone/>
                      </a:pPr>
                      <a:r>
                        <a:rPr lang="en-US" b="1">
                          <a:solidFill>
                            <a:schemeClr val="dk2"/>
                          </a:solidFill>
                          <a:latin typeface="Open Sans"/>
                          <a:ea typeface="Open Sans"/>
                          <a:cs typeface="Open Sans"/>
                          <a:sym typeface="Open Sans"/>
                        </a:rPr>
                        <a:t>5</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lgn="ctr">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2"/>
                          </a:solidFill>
                          <a:latin typeface="Open Sans"/>
                          <a:ea typeface="Open Sans"/>
                          <a:cs typeface="Open Sans"/>
                          <a:sym typeface="Open Sans"/>
                        </a:rPr>
                        <a:t>Áp</a:t>
                      </a:r>
                      <a:r>
                        <a:rPr lang="en-US" sz="1300" baseline="0">
                          <a:solidFill>
                            <a:schemeClr val="dk2"/>
                          </a:solidFill>
                          <a:latin typeface="Open Sans"/>
                          <a:ea typeface="Open Sans"/>
                          <a:cs typeface="Open Sans"/>
                          <a:sym typeface="Open Sans"/>
                        </a:rPr>
                        <a:t> dụng: System test, Acceptance test</a:t>
                      </a:r>
                      <a:endParaRPr sz="1300">
                        <a:solidFill>
                          <a:schemeClr val="dk2"/>
                        </a:solidFill>
                        <a:latin typeface="Open Sans"/>
                        <a:ea typeface="Open Sans"/>
                        <a:cs typeface="Open Sans"/>
                        <a:sym typeface="Open Sans"/>
                      </a:endParaRPr>
                    </a:p>
                  </a:txBody>
                  <a:tcPr marL="91425" marR="91425" marT="91425" marB="91425">
                    <a:lnL w="19050" cap="flat" cmpd="sng" algn="ctr">
                      <a:solidFill>
                        <a:srgbClr val="DD7E6B">
                          <a:alpha val="0"/>
                        </a:srgbClr>
                      </a:solidFill>
                      <a:prstDash val="solid"/>
                      <a:round/>
                      <a:headEnd type="none" w="sm" len="sm"/>
                      <a:tailEnd type="none" w="sm" len="sm"/>
                    </a:lnL>
                    <a:lnR w="19050" cap="flat" cmpd="sng" algn="ctr">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2"/>
                          </a:solidFill>
                          <a:latin typeface="Open Sans"/>
                          <a:ea typeface="Open Sans"/>
                          <a:cs typeface="Open Sans"/>
                          <a:sym typeface="Open Sans"/>
                        </a:rPr>
                        <a:t>Áp</a:t>
                      </a:r>
                      <a:r>
                        <a:rPr lang="en-US" sz="1300" baseline="0">
                          <a:solidFill>
                            <a:schemeClr val="dk2"/>
                          </a:solidFill>
                          <a:latin typeface="Open Sans"/>
                          <a:ea typeface="Open Sans"/>
                          <a:cs typeface="Open Sans"/>
                          <a:sym typeface="Open Sans"/>
                        </a:rPr>
                        <a:t> dụng: Unit test, Integration test</a:t>
                      </a:r>
                      <a:endParaRPr sz="1300">
                        <a:solidFill>
                          <a:schemeClr val="dk2"/>
                        </a:solidFill>
                        <a:latin typeface="Open Sans"/>
                        <a:ea typeface="Open Sans"/>
                        <a:cs typeface="Open Sans"/>
                        <a:sym typeface="Open Sans"/>
                      </a:endParaRPr>
                    </a:p>
                  </a:txBody>
                  <a:tcPr marL="91425" marR="91425" marT="91425" marB="91425">
                    <a:lnL w="19050" cap="flat" cmpd="sng" algn="ctr">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06" name="Google Shape;2606;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Sự khác biệt giữa</a:t>
            </a:r>
            <a:br>
              <a:rPr lang="en"/>
            </a:br>
            <a:r>
              <a:rPr lang="en"/>
              <a:t>Black box test &amp; White box test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2534"/>
        <p:cNvGrpSpPr/>
        <p:nvPr/>
      </p:nvGrpSpPr>
      <p:grpSpPr>
        <a:xfrm>
          <a:off x="0" y="0"/>
          <a:ext cx="0" cy="0"/>
          <a:chOff x="0" y="0"/>
          <a:chExt cx="0" cy="0"/>
        </a:xfrm>
      </p:grpSpPr>
      <p:pic>
        <p:nvPicPr>
          <p:cNvPr id="2" name="Picture 1">
            <a:extLst>
              <a:ext uri="{FF2B5EF4-FFF2-40B4-BE49-F238E27FC236}">
                <a16:creationId xmlns:a16="http://schemas.microsoft.com/office/drawing/2014/main" id="{2AE625D4-FA73-40F8-84C8-0551A6E5515E}"/>
              </a:ext>
            </a:extLst>
          </p:cNvPr>
          <p:cNvPicPr>
            <a:picLocks noChangeAspect="1"/>
          </p:cNvPicPr>
          <p:nvPr/>
        </p:nvPicPr>
        <p:blipFill>
          <a:blip r:embed="rId3"/>
          <a:stretch>
            <a:fillRect/>
          </a:stretch>
        </p:blipFill>
        <p:spPr>
          <a:xfrm>
            <a:off x="0" y="18183"/>
            <a:ext cx="9144000" cy="5100813"/>
          </a:xfrm>
          <a:prstGeom prst="rect">
            <a:avLst/>
          </a:prstGeom>
        </p:spPr>
      </p:pic>
      <p:pic>
        <p:nvPicPr>
          <p:cNvPr id="2535" name="Google Shape;2535;p54"/>
          <p:cNvPicPr preferRelativeResize="0"/>
          <p:nvPr/>
        </p:nvPicPr>
        <p:blipFill>
          <a:blip r:embed="rId4">
            <a:alphaModFix amt="76000"/>
          </a:blip>
          <a:stretch>
            <a:fillRect/>
          </a:stretch>
        </p:blipFill>
        <p:spPr>
          <a:xfrm rot="-10540005">
            <a:off x="162136" y="3251908"/>
            <a:ext cx="8814679" cy="1443717"/>
          </a:xfrm>
          <a:prstGeom prst="rect">
            <a:avLst/>
          </a:prstGeom>
          <a:noFill/>
          <a:ln>
            <a:noFill/>
          </a:ln>
        </p:spPr>
      </p:pic>
      <p:sp>
        <p:nvSpPr>
          <p:cNvPr id="2536" name="Google Shape;2536;p54"/>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Thế nào là Unit Test ?</a:t>
            </a:r>
            <a:endParaRPr/>
          </a:p>
        </p:txBody>
      </p:sp>
      <p:sp>
        <p:nvSpPr>
          <p:cNvPr id="2537" name="Google Shape;2537;p54"/>
          <p:cNvSpPr/>
          <p:nvPr/>
        </p:nvSpPr>
        <p:spPr>
          <a:xfrm rot="3780533">
            <a:off x="8011449" y="-595863"/>
            <a:ext cx="2265068" cy="216582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8" name="Google Shape;2538;p54"/>
          <p:cNvGrpSpPr/>
          <p:nvPr/>
        </p:nvGrpSpPr>
        <p:grpSpPr>
          <a:xfrm rot="-8099954">
            <a:off x="-208205" y="-668214"/>
            <a:ext cx="1344367" cy="1995327"/>
            <a:chOff x="272875" y="1527563"/>
            <a:chExt cx="255950" cy="455000"/>
          </a:xfrm>
        </p:grpSpPr>
        <p:sp>
          <p:nvSpPr>
            <p:cNvPr id="2539" name="Google Shape;2539;p5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2122410" y="668163"/>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Unit Test </a:t>
            </a:r>
            <a:br>
              <a:rPr lang="en" sz="3200"/>
            </a:br>
            <a:r>
              <a:rPr lang="en" sz="3200"/>
              <a:t>( kiểm thử đơn vị)</a:t>
            </a:r>
            <a:endParaRPr sz="3200"/>
          </a:p>
        </p:txBody>
      </p:sp>
      <p:sp>
        <p:nvSpPr>
          <p:cNvPr id="2247" name="Google Shape;2247;p46"/>
          <p:cNvSpPr txBox="1">
            <a:spLocks noGrp="1"/>
          </p:cNvSpPr>
          <p:nvPr>
            <p:ph type="subTitle" idx="1"/>
          </p:nvPr>
        </p:nvSpPr>
        <p:spPr>
          <a:xfrm>
            <a:off x="926970" y="1183920"/>
            <a:ext cx="7797930" cy="3388080"/>
          </a:xfrm>
          <a:prstGeom prst="rect">
            <a:avLst/>
          </a:prstGeom>
        </p:spPr>
        <p:txBody>
          <a:bodyPr spcFirstLastPara="1" wrap="square" lIns="91425" tIns="91425" rIns="91425" bIns="91425" anchor="ctr" anchorCtr="0">
            <a:noAutofit/>
          </a:bodyPr>
          <a:lstStyle/>
          <a:p>
            <a:pPr marL="285750" indent="-285750" algn="l">
              <a:buFont typeface="Wingdings" panose="05000000000000000000" pitchFamily="2" charset="2"/>
              <a:buChar char="q"/>
            </a:pPr>
            <a:r>
              <a:rPr lang="en-US" sz="1800"/>
              <a:t>Là một trong những kĩ thuật của kiểm thử động, trong đó các đơn vị hay thành phần riêng lẻ của phần mềm được kiểm thử (ví dụ như các hàm). </a:t>
            </a:r>
          </a:p>
          <a:p>
            <a:pPr marL="285750" indent="-285750" algn="l">
              <a:buFont typeface="Wingdings" panose="05000000000000000000" pitchFamily="2" charset="2"/>
              <a:buChar char="q"/>
            </a:pPr>
            <a:r>
              <a:rPr lang="en-US" sz="1800"/>
              <a:t>Unit test thường được thực hiện trong quá trình phát triển ứng dụng.</a:t>
            </a:r>
          </a:p>
          <a:p>
            <a:pPr marL="285750" indent="-285750" algn="l">
              <a:buFont typeface="Wingdings" panose="05000000000000000000" pitchFamily="2" charset="2"/>
              <a:buChar char="q"/>
            </a:pPr>
            <a:r>
              <a:rPr lang="en-US" sz="1800"/>
              <a:t>Mục tiêu của unit test là cô lập một phần code và xác minh tính chính xác của đơn vị đó, nếu sai sót sẽ fix ngay không cần lưu lại và quản lý như các test level khác.</a:t>
            </a:r>
          </a:p>
          <a:p>
            <a:pPr marL="285750" indent="-285750" algn="l">
              <a:buFont typeface="Wingdings" panose="05000000000000000000" pitchFamily="2" charset="2"/>
              <a:buChar char="q"/>
            </a:pPr>
            <a:r>
              <a:rPr lang="vi-VN" sz="1800"/>
              <a:t>Một Unit là một thành phần PM nhỏ nhất mà ta có thể kiểm tra được như các hàm (Function), thủ tục (Procedure), lớp (Class), hoặc các phương thức (Method).</a:t>
            </a:r>
            <a:endParaRPr 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Mục lục</a:t>
            </a:r>
            <a:endParaRPr/>
          </a:p>
        </p:txBody>
      </p:sp>
      <p:pic>
        <p:nvPicPr>
          <p:cNvPr id="2145" name="Google Shape;2145;p40"/>
          <p:cNvPicPr preferRelativeResize="0"/>
          <p:nvPr/>
        </p:nvPicPr>
        <p:blipFill>
          <a:blip r:embed="rId3">
            <a:alphaModFix amt="64000"/>
          </a:blip>
          <a:stretch>
            <a:fillRect/>
          </a:stretch>
        </p:blipFill>
        <p:spPr>
          <a:xfrm>
            <a:off x="76200" y="2278380"/>
            <a:ext cx="1030653" cy="903453"/>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5939334" y="2204725"/>
            <a:ext cx="1030653" cy="903443"/>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2976269" y="2247900"/>
            <a:ext cx="1030653" cy="903453"/>
          </a:xfrm>
          <a:prstGeom prst="rect">
            <a:avLst/>
          </a:prstGeom>
          <a:noFill/>
          <a:ln>
            <a:noFill/>
          </a:ln>
        </p:spPr>
      </p:pic>
      <p:sp>
        <p:nvSpPr>
          <p:cNvPr id="2150" name="Google Shape;2150;p40"/>
          <p:cNvSpPr txBox="1">
            <a:spLocks noGrp="1"/>
          </p:cNvSpPr>
          <p:nvPr>
            <p:ph type="title" idx="3"/>
          </p:nvPr>
        </p:nvSpPr>
        <p:spPr>
          <a:xfrm>
            <a:off x="5770344" y="2305983"/>
            <a:ext cx="1268836" cy="736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03</a:t>
            </a:r>
            <a:endParaRPr/>
          </a:p>
        </p:txBody>
      </p:sp>
      <p:sp>
        <p:nvSpPr>
          <p:cNvPr id="2152" name="Google Shape;2152;p40"/>
          <p:cNvSpPr txBox="1">
            <a:spLocks noGrp="1"/>
          </p:cNvSpPr>
          <p:nvPr>
            <p:ph type="title" idx="5"/>
          </p:nvPr>
        </p:nvSpPr>
        <p:spPr>
          <a:xfrm>
            <a:off x="-90000" y="2379643"/>
            <a:ext cx="1268836" cy="736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01</a:t>
            </a:r>
            <a:endParaRPr sz="3200"/>
          </a:p>
        </p:txBody>
      </p:sp>
      <p:sp>
        <p:nvSpPr>
          <p:cNvPr id="2153" name="Google Shape;2153;p40"/>
          <p:cNvSpPr txBox="1">
            <a:spLocks noGrp="1"/>
          </p:cNvSpPr>
          <p:nvPr>
            <p:ph type="title" idx="6"/>
          </p:nvPr>
        </p:nvSpPr>
        <p:spPr>
          <a:xfrm>
            <a:off x="2864192" y="2355040"/>
            <a:ext cx="1268836" cy="736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02</a:t>
            </a:r>
            <a:endParaRPr/>
          </a:p>
        </p:txBody>
      </p:sp>
      <p:sp>
        <p:nvSpPr>
          <p:cNvPr id="2159" name="Google Shape;2159;p40"/>
          <p:cNvSpPr txBox="1">
            <a:spLocks noGrp="1"/>
          </p:cNvSpPr>
          <p:nvPr>
            <p:ph type="subTitle" idx="14"/>
          </p:nvPr>
        </p:nvSpPr>
        <p:spPr>
          <a:xfrm>
            <a:off x="6926979" y="2950768"/>
            <a:ext cx="2228541" cy="10192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r>
              <a:rPr lang="en"/>
              <a:t>ách làm bài tập về nhà</a:t>
            </a:r>
            <a:endParaRPr/>
          </a:p>
        </p:txBody>
      </p:sp>
      <p:sp>
        <p:nvSpPr>
          <p:cNvPr id="2162" name="Google Shape;2162;p40"/>
          <p:cNvSpPr txBox="1">
            <a:spLocks noGrp="1"/>
          </p:cNvSpPr>
          <p:nvPr>
            <p:ph type="ctrTitle" idx="17"/>
          </p:nvPr>
        </p:nvSpPr>
        <p:spPr>
          <a:xfrm>
            <a:off x="970522" y="2226173"/>
            <a:ext cx="1655488" cy="5738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Kiểm thử phần mềm là gì ?</a:t>
            </a:r>
            <a:endParaRPr/>
          </a:p>
        </p:txBody>
      </p:sp>
      <p:sp>
        <p:nvSpPr>
          <p:cNvPr id="2163" name="Google Shape;2163;p40"/>
          <p:cNvSpPr txBox="1">
            <a:spLocks noGrp="1"/>
          </p:cNvSpPr>
          <p:nvPr>
            <p:ph type="subTitle" idx="18"/>
          </p:nvPr>
        </p:nvSpPr>
        <p:spPr>
          <a:xfrm>
            <a:off x="992868" y="2641280"/>
            <a:ext cx="1633141" cy="660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Tìm hiểu về khái niệm kiểm thử phần mềm</a:t>
            </a:r>
            <a:endParaRPr/>
          </a:p>
        </p:txBody>
      </p:sp>
      <p:sp>
        <p:nvSpPr>
          <p:cNvPr id="2164" name="Google Shape;2164;p40"/>
          <p:cNvSpPr txBox="1">
            <a:spLocks noGrp="1"/>
          </p:cNvSpPr>
          <p:nvPr>
            <p:ph type="ctrTitle" idx="19"/>
          </p:nvPr>
        </p:nvSpPr>
        <p:spPr>
          <a:xfrm>
            <a:off x="3851433" y="2222891"/>
            <a:ext cx="1849718" cy="5738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Phân loại kiểm thử phần mềm</a:t>
            </a:r>
            <a:endParaRPr/>
          </a:p>
        </p:txBody>
      </p:sp>
      <p:sp>
        <p:nvSpPr>
          <p:cNvPr id="2165" name="Google Shape;2165;p40"/>
          <p:cNvSpPr txBox="1">
            <a:spLocks noGrp="1"/>
          </p:cNvSpPr>
          <p:nvPr>
            <p:ph type="subTitle" idx="20"/>
          </p:nvPr>
        </p:nvSpPr>
        <p:spPr>
          <a:xfrm>
            <a:off x="3873943" y="2647108"/>
            <a:ext cx="1896402" cy="10192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
              <a:t>ìm hiểu về các phương pháp trong kiểm thử tĩnh &amp; kiểm thử động</a:t>
            </a:r>
            <a:endParaRPr/>
          </a:p>
        </p:txBody>
      </p:sp>
      <p:sp>
        <p:nvSpPr>
          <p:cNvPr id="45" name="Google Shape;2158;p40">
            <a:extLst>
              <a:ext uri="{FF2B5EF4-FFF2-40B4-BE49-F238E27FC236}">
                <a16:creationId xmlns:a16="http://schemas.microsoft.com/office/drawing/2014/main" id="{E737BADA-FF43-40F0-9BC9-1DF1641782DD}"/>
              </a:ext>
            </a:extLst>
          </p:cNvPr>
          <p:cNvSpPr txBox="1">
            <a:spLocks/>
          </p:cNvSpPr>
          <p:nvPr/>
        </p:nvSpPr>
        <p:spPr>
          <a:xfrm>
            <a:off x="6926979" y="2469520"/>
            <a:ext cx="1497021" cy="5738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9pPr>
          </a:lstStyle>
          <a:p>
            <a:r>
              <a:rPr lang="vi-VN"/>
              <a:t>Cách tạo bộ test và một số lưu 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pic>
        <p:nvPicPr>
          <p:cNvPr id="2611" name="Google Shape;2611;p57"/>
          <p:cNvPicPr preferRelativeResize="0"/>
          <p:nvPr/>
        </p:nvPicPr>
        <p:blipFill>
          <a:blip r:embed="rId3">
            <a:alphaModFix amt="52000"/>
          </a:blip>
          <a:stretch>
            <a:fillRect/>
          </a:stretch>
        </p:blipFill>
        <p:spPr>
          <a:xfrm rot="-1128982" flipH="1">
            <a:off x="872868" y="1182666"/>
            <a:ext cx="1120485" cy="787016"/>
          </a:xfrm>
          <a:prstGeom prst="rect">
            <a:avLst/>
          </a:prstGeom>
          <a:noFill/>
          <a:ln>
            <a:noFill/>
          </a:ln>
        </p:spPr>
      </p:pic>
      <p:pic>
        <p:nvPicPr>
          <p:cNvPr id="2612" name="Google Shape;2612;p57"/>
          <p:cNvPicPr preferRelativeResize="0"/>
          <p:nvPr/>
        </p:nvPicPr>
        <p:blipFill>
          <a:blip r:embed="rId4">
            <a:alphaModFix amt="52000"/>
          </a:blip>
          <a:stretch>
            <a:fillRect/>
          </a:stretch>
        </p:blipFill>
        <p:spPr>
          <a:xfrm rot="-1128979" flipH="1">
            <a:off x="3592203" y="1204363"/>
            <a:ext cx="1207295" cy="781522"/>
          </a:xfrm>
          <a:prstGeom prst="rect">
            <a:avLst/>
          </a:prstGeom>
          <a:noFill/>
          <a:ln>
            <a:noFill/>
          </a:ln>
        </p:spPr>
      </p:pic>
      <p:pic>
        <p:nvPicPr>
          <p:cNvPr id="2613" name="Google Shape;2613;p57"/>
          <p:cNvPicPr preferRelativeResize="0"/>
          <p:nvPr/>
        </p:nvPicPr>
        <p:blipFill>
          <a:blip r:embed="rId5">
            <a:alphaModFix amt="52000"/>
          </a:blip>
          <a:stretch>
            <a:fillRect/>
          </a:stretch>
        </p:blipFill>
        <p:spPr>
          <a:xfrm rot="-1128991" flipH="1">
            <a:off x="6316671" y="1130000"/>
            <a:ext cx="1270441" cy="892351"/>
          </a:xfrm>
          <a:prstGeom prst="rect">
            <a:avLst/>
          </a:prstGeom>
          <a:noFill/>
          <a:ln>
            <a:noFill/>
          </a:ln>
        </p:spPr>
      </p:pic>
      <p:pic>
        <p:nvPicPr>
          <p:cNvPr id="2614" name="Google Shape;2614;p57"/>
          <p:cNvPicPr preferRelativeResize="0"/>
          <p:nvPr/>
        </p:nvPicPr>
        <p:blipFill>
          <a:blip r:embed="rId4">
            <a:alphaModFix amt="52000"/>
          </a:blip>
          <a:stretch>
            <a:fillRect/>
          </a:stretch>
        </p:blipFill>
        <p:spPr>
          <a:xfrm rot="-1128975" flipH="1">
            <a:off x="2268502" y="3255947"/>
            <a:ext cx="1270444" cy="832908"/>
          </a:xfrm>
          <a:prstGeom prst="rect">
            <a:avLst/>
          </a:prstGeom>
          <a:noFill/>
          <a:ln>
            <a:noFill/>
          </a:ln>
        </p:spPr>
      </p:pic>
      <p:pic>
        <p:nvPicPr>
          <p:cNvPr id="2615" name="Google Shape;2615;p57"/>
          <p:cNvPicPr preferRelativeResize="0"/>
          <p:nvPr/>
        </p:nvPicPr>
        <p:blipFill>
          <a:blip r:embed="rId3">
            <a:alphaModFix amt="52000"/>
          </a:blip>
          <a:stretch>
            <a:fillRect/>
          </a:stretch>
        </p:blipFill>
        <p:spPr>
          <a:xfrm rot="-1128982" flipH="1">
            <a:off x="5038361" y="3307016"/>
            <a:ext cx="1120485" cy="787016"/>
          </a:xfrm>
          <a:prstGeom prst="rect">
            <a:avLst/>
          </a:prstGeom>
          <a:noFill/>
          <a:ln>
            <a:noFill/>
          </a:ln>
        </p:spPr>
      </p:pic>
      <p:sp>
        <p:nvSpPr>
          <p:cNvPr id="2616" name="Google Shape;2616;p57"/>
          <p:cNvSpPr txBox="1"/>
          <p:nvPr/>
        </p:nvSpPr>
        <p:spPr>
          <a:xfrm>
            <a:off x="1390524" y="1397980"/>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1</a:t>
            </a:r>
            <a:endParaRPr sz="1600">
              <a:solidFill>
                <a:schemeClr val="dk2"/>
              </a:solidFill>
              <a:latin typeface="Overpass Black"/>
              <a:ea typeface="Overpass Black"/>
              <a:cs typeface="Overpass Black"/>
              <a:sym typeface="Overpass Black"/>
            </a:endParaRPr>
          </a:p>
        </p:txBody>
      </p:sp>
      <p:sp>
        <p:nvSpPr>
          <p:cNvPr id="2617" name="Google Shape;2617;p57"/>
          <p:cNvSpPr txBox="1"/>
          <p:nvPr/>
        </p:nvSpPr>
        <p:spPr>
          <a:xfrm>
            <a:off x="1072746" y="1834520"/>
            <a:ext cx="2090046" cy="9652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Tăng sự tin tưởng trong việc thay đổi hoặc bảo trì</a:t>
            </a:r>
            <a:endParaRPr dirty="0">
              <a:solidFill>
                <a:schemeClr val="dk2"/>
              </a:solidFill>
              <a:latin typeface="Open Sans"/>
              <a:ea typeface="Open Sans"/>
              <a:cs typeface="Open Sans"/>
              <a:sym typeface="Open Sans"/>
            </a:endParaRPr>
          </a:p>
        </p:txBody>
      </p:sp>
      <p:sp>
        <p:nvSpPr>
          <p:cNvPr id="2618" name="Google Shape;2618;p57"/>
          <p:cNvSpPr txBox="1"/>
          <p:nvPr/>
        </p:nvSpPr>
        <p:spPr>
          <a:xfrm>
            <a:off x="4058753" y="1397969"/>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2</a:t>
            </a:r>
            <a:endParaRPr sz="1600">
              <a:solidFill>
                <a:schemeClr val="dk2"/>
              </a:solidFill>
              <a:latin typeface="Overpass Black"/>
              <a:ea typeface="Overpass Black"/>
              <a:cs typeface="Overpass Black"/>
              <a:sym typeface="Overpass Black"/>
            </a:endParaRPr>
          </a:p>
        </p:txBody>
      </p:sp>
      <p:sp>
        <p:nvSpPr>
          <p:cNvPr id="2619" name="Google Shape;2619;p57"/>
          <p:cNvSpPr txBox="1"/>
          <p:nvPr/>
        </p:nvSpPr>
        <p:spPr>
          <a:xfrm>
            <a:off x="3752003" y="1932287"/>
            <a:ext cx="1930200" cy="52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Mã nguồn được tái sử dụng nhiều hơn</a:t>
            </a:r>
            <a:endParaRPr>
              <a:solidFill>
                <a:schemeClr val="dk2"/>
              </a:solidFill>
              <a:latin typeface="Open Sans"/>
              <a:ea typeface="Open Sans"/>
              <a:cs typeface="Open Sans"/>
              <a:sym typeface="Open Sans"/>
            </a:endParaRPr>
          </a:p>
        </p:txBody>
      </p:sp>
      <p:sp>
        <p:nvSpPr>
          <p:cNvPr id="2620" name="Google Shape;2620;p57"/>
          <p:cNvSpPr txBox="1"/>
          <p:nvPr/>
        </p:nvSpPr>
        <p:spPr>
          <a:xfrm>
            <a:off x="6719771" y="1397969"/>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5</a:t>
            </a:r>
            <a:endParaRPr sz="1600">
              <a:solidFill>
                <a:schemeClr val="dk2"/>
              </a:solidFill>
              <a:latin typeface="Overpass Black"/>
              <a:ea typeface="Overpass Black"/>
              <a:cs typeface="Overpass Black"/>
              <a:sym typeface="Overpass Black"/>
            </a:endParaRPr>
          </a:p>
        </p:txBody>
      </p:sp>
      <p:sp>
        <p:nvSpPr>
          <p:cNvPr id="2621" name="Google Shape;2621;p57"/>
          <p:cNvSpPr txBox="1"/>
          <p:nvPr/>
        </p:nvSpPr>
        <p:spPr>
          <a:xfrm>
            <a:off x="6464544" y="1836292"/>
            <a:ext cx="2660487" cy="113133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Lỗi được sửa sớm trong chu trình phát triển phần mềm vì vậy tiết kiệm thời gian và chi phí sửa lỗi</a:t>
            </a:r>
            <a:endParaRPr>
              <a:solidFill>
                <a:schemeClr val="dk2"/>
              </a:solidFill>
              <a:latin typeface="Open Sans"/>
              <a:ea typeface="Open Sans"/>
              <a:cs typeface="Open Sans"/>
              <a:sym typeface="Open Sans"/>
            </a:endParaRPr>
          </a:p>
        </p:txBody>
      </p:sp>
      <p:sp>
        <p:nvSpPr>
          <p:cNvPr id="2622" name="Google Shape;2622;p57"/>
          <p:cNvSpPr txBox="1"/>
          <p:nvPr/>
        </p:nvSpPr>
        <p:spPr>
          <a:xfrm>
            <a:off x="2722894" y="3522329"/>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3</a:t>
            </a:r>
            <a:endParaRPr sz="1600">
              <a:solidFill>
                <a:schemeClr val="dk2"/>
              </a:solidFill>
              <a:latin typeface="Overpass Black"/>
              <a:ea typeface="Overpass Black"/>
              <a:cs typeface="Overpass Black"/>
              <a:sym typeface="Overpass Black"/>
            </a:endParaRPr>
          </a:p>
        </p:txBody>
      </p:sp>
      <p:sp>
        <p:nvSpPr>
          <p:cNvPr id="2623" name="Google Shape;2623;p57"/>
          <p:cNvSpPr txBox="1"/>
          <p:nvPr/>
        </p:nvSpPr>
        <p:spPr>
          <a:xfrm>
            <a:off x="2489939" y="4078553"/>
            <a:ext cx="19302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Mã nguồn đáng tin cậy hơn</a:t>
            </a:r>
            <a:endParaRPr>
              <a:solidFill>
                <a:schemeClr val="dk2"/>
              </a:solidFill>
              <a:latin typeface="Open Sans"/>
              <a:ea typeface="Open Sans"/>
              <a:cs typeface="Open Sans"/>
              <a:sym typeface="Open Sans"/>
            </a:endParaRPr>
          </a:p>
        </p:txBody>
      </p:sp>
      <p:sp>
        <p:nvSpPr>
          <p:cNvPr id="2624" name="Google Shape;2624;p57"/>
          <p:cNvSpPr txBox="1"/>
          <p:nvPr/>
        </p:nvSpPr>
        <p:spPr>
          <a:xfrm>
            <a:off x="5390469" y="3522329"/>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4</a:t>
            </a:r>
            <a:endParaRPr sz="1600">
              <a:solidFill>
                <a:schemeClr val="dk2"/>
              </a:solidFill>
              <a:latin typeface="Overpass Black"/>
              <a:ea typeface="Overpass Black"/>
              <a:cs typeface="Overpass Black"/>
              <a:sym typeface="Overpass Black"/>
            </a:endParaRPr>
          </a:p>
        </p:txBody>
      </p:sp>
      <p:sp>
        <p:nvSpPr>
          <p:cNvPr id="2625" name="Google Shape;2625;p57"/>
          <p:cNvSpPr txBox="1"/>
          <p:nvPr/>
        </p:nvSpPr>
        <p:spPr>
          <a:xfrm>
            <a:off x="5158923" y="3957082"/>
            <a:ext cx="3548345" cy="11864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2"/>
                </a:solidFill>
                <a:latin typeface="Open Sans"/>
                <a:ea typeface="Open Sans"/>
                <a:cs typeface="Open Sans"/>
                <a:sym typeface="Open Sans"/>
              </a:rPr>
              <a:t>Tách riêng từng phần để kiểm tra và chứng minh các thành phần đó thực hiện chính xác các yêu cầu chức năng trong đặc tả</a:t>
            </a:r>
          </a:p>
        </p:txBody>
      </p:sp>
      <p:cxnSp>
        <p:nvCxnSpPr>
          <p:cNvPr id="2626" name="Google Shape;2626;p57"/>
          <p:cNvCxnSpPr/>
          <p:nvPr/>
        </p:nvCxnSpPr>
        <p:spPr>
          <a:xfrm>
            <a:off x="743275" y="2967625"/>
            <a:ext cx="7685400" cy="0"/>
          </a:xfrm>
          <a:prstGeom prst="straightConnector1">
            <a:avLst/>
          </a:prstGeom>
          <a:noFill/>
          <a:ln w="28575" cap="flat" cmpd="sng">
            <a:solidFill>
              <a:schemeClr val="dk2"/>
            </a:solidFill>
            <a:prstDash val="solid"/>
            <a:round/>
            <a:headEnd type="none" w="med" len="med"/>
            <a:tailEnd type="none" w="med" len="med"/>
          </a:ln>
        </p:spPr>
      </p:cxnSp>
      <p:cxnSp>
        <p:nvCxnSpPr>
          <p:cNvPr id="2627" name="Google Shape;2627;p57"/>
          <p:cNvCxnSpPr/>
          <p:nvPr/>
        </p:nvCxnSpPr>
        <p:spPr>
          <a:xfrm rot="10800000">
            <a:off x="99022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628" name="Google Shape;2628;p57"/>
          <p:cNvCxnSpPr/>
          <p:nvPr/>
        </p:nvCxnSpPr>
        <p:spPr>
          <a:xfrm rot="10800000">
            <a:off x="232260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629" name="Google Shape;2629;p57"/>
          <p:cNvCxnSpPr/>
          <p:nvPr/>
        </p:nvCxnSpPr>
        <p:spPr>
          <a:xfrm rot="10800000">
            <a:off x="365497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630" name="Google Shape;2630;p57"/>
          <p:cNvCxnSpPr/>
          <p:nvPr/>
        </p:nvCxnSpPr>
        <p:spPr>
          <a:xfrm rot="10800000">
            <a:off x="498735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631" name="Google Shape;2631;p57"/>
          <p:cNvCxnSpPr/>
          <p:nvPr/>
        </p:nvCxnSpPr>
        <p:spPr>
          <a:xfrm rot="10800000">
            <a:off x="6319725" y="1540200"/>
            <a:ext cx="0" cy="1486500"/>
          </a:xfrm>
          <a:prstGeom prst="straightConnector1">
            <a:avLst/>
          </a:prstGeom>
          <a:noFill/>
          <a:ln w="28575" cap="flat" cmpd="sng">
            <a:solidFill>
              <a:schemeClr val="dk2"/>
            </a:solidFill>
            <a:prstDash val="solid"/>
            <a:round/>
            <a:headEnd type="oval" w="med" len="med"/>
            <a:tailEnd type="none" w="med" len="med"/>
          </a:ln>
        </p:spPr>
      </p:cxnSp>
      <p:sp>
        <p:nvSpPr>
          <p:cNvPr id="2632" name="Google Shape;2632;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Mục tiêu của Unit Test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7" name="Google Shape;2187;p43"/>
          <p:cNvSpPr txBox="1">
            <a:spLocks noGrp="1"/>
          </p:cNvSpPr>
          <p:nvPr>
            <p:ph type="ctrTitle"/>
          </p:nvPr>
        </p:nvSpPr>
        <p:spPr>
          <a:xfrm>
            <a:off x="1654345" y="2571750"/>
            <a:ext cx="5835309" cy="815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Kiểm tra tính đúng đắn và hiệu năng của chương trình</a:t>
            </a:r>
            <a:endParaRPr dirty="0"/>
          </a:p>
        </p:txBody>
      </p:sp>
    </p:spTree>
    <p:extLst>
      <p:ext uri="{BB962C8B-B14F-4D97-AF65-F5344CB8AC3E}">
        <p14:creationId xmlns:p14="http://schemas.microsoft.com/office/powerpoint/2010/main" val="151793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8E3C4779-B76A-4552-91C7-43D15FB051E4}"/>
              </a:ext>
            </a:extLst>
          </p:cNvPr>
          <p:cNvSpPr txBox="1"/>
          <p:nvPr/>
        </p:nvSpPr>
        <p:spPr>
          <a:xfrm>
            <a:off x="3404754" y="500159"/>
            <a:ext cx="2334491" cy="369332"/>
          </a:xfrm>
          <a:prstGeom prst="rect">
            <a:avLst/>
          </a:prstGeom>
          <a:noFill/>
        </p:spPr>
        <p:txBody>
          <a:bodyPr wrap="square" rtlCol="0">
            <a:spAutoFit/>
          </a:bodyPr>
          <a:lstStyle/>
          <a:p>
            <a:r>
              <a:rPr lang="en-US" sz="1800" dirty="0" err="1">
                <a:latin typeface="Overpass Black" panose="020B0604020202020204" charset="0"/>
              </a:rPr>
              <a:t>Chương</a:t>
            </a:r>
            <a:r>
              <a:rPr lang="en-US" sz="1800" dirty="0">
                <a:latin typeface="Overpass Black" panose="020B0604020202020204" charset="0"/>
              </a:rPr>
              <a:t> </a:t>
            </a:r>
            <a:r>
              <a:rPr lang="en-US" sz="1800" dirty="0" err="1">
                <a:latin typeface="Overpass Black" panose="020B0604020202020204" charset="0"/>
              </a:rPr>
              <a:t>trình</a:t>
            </a:r>
            <a:r>
              <a:rPr lang="en-US" sz="1800" dirty="0">
                <a:latin typeface="Overpass Black" panose="020B0604020202020204" charset="0"/>
              </a:rPr>
              <a:t> </a:t>
            </a:r>
            <a:r>
              <a:rPr lang="en-US" sz="1800" dirty="0" err="1">
                <a:latin typeface="Overpass Black" panose="020B0604020202020204" charset="0"/>
              </a:rPr>
              <a:t>là</a:t>
            </a:r>
            <a:r>
              <a:rPr lang="en-US" sz="1800" dirty="0">
                <a:latin typeface="Overpass Black" panose="020B0604020202020204" charset="0"/>
              </a:rPr>
              <a:t> </a:t>
            </a:r>
            <a:r>
              <a:rPr lang="en-US" sz="1800" dirty="0" err="1">
                <a:latin typeface="Overpass Black" panose="020B0604020202020204" charset="0"/>
              </a:rPr>
              <a:t>gì</a:t>
            </a:r>
            <a:endParaRPr lang="en-US" sz="1800" dirty="0">
              <a:latin typeface="Overpass Black" panose="020B0604020202020204" charset="0"/>
            </a:endParaRPr>
          </a:p>
        </p:txBody>
      </p:sp>
      <p:sp>
        <p:nvSpPr>
          <p:cNvPr id="8" name="Hộp Văn bản 7">
            <a:extLst>
              <a:ext uri="{FF2B5EF4-FFF2-40B4-BE49-F238E27FC236}">
                <a16:creationId xmlns:a16="http://schemas.microsoft.com/office/drawing/2014/main" id="{21D14396-2658-46BB-BDD1-9E2F60FF1660}"/>
              </a:ext>
            </a:extLst>
          </p:cNvPr>
          <p:cNvSpPr txBox="1"/>
          <p:nvPr/>
        </p:nvSpPr>
        <p:spPr>
          <a:xfrm>
            <a:off x="0" y="1108364"/>
            <a:ext cx="6248400" cy="784830"/>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công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cụ</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chạy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máy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được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viết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bằng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ngôn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ngữ</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lập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python,…)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dụng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hoặc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nhiều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thuật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toán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giúp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người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dụng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giải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quyết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vấn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đề</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nào</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Hộp Văn bản 9">
            <a:extLst>
              <a:ext uri="{FF2B5EF4-FFF2-40B4-BE49-F238E27FC236}">
                <a16:creationId xmlns:a16="http://schemas.microsoft.com/office/drawing/2014/main" id="{C598439D-3BFF-4CB4-8B4B-9F21D93034FB}"/>
              </a:ext>
            </a:extLst>
          </p:cNvPr>
          <p:cNvSpPr txBox="1"/>
          <p:nvPr/>
        </p:nvSpPr>
        <p:spPr>
          <a:xfrm>
            <a:off x="2379517" y="2132067"/>
            <a:ext cx="3359728" cy="323165"/>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đơn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giản</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Hình ảnh 11">
            <a:extLst>
              <a:ext uri="{FF2B5EF4-FFF2-40B4-BE49-F238E27FC236}">
                <a16:creationId xmlns:a16="http://schemas.microsoft.com/office/drawing/2014/main" id="{8983C9CF-C3F0-47A3-ACAD-188F29A2C18F}"/>
              </a:ext>
            </a:extLst>
          </p:cNvPr>
          <p:cNvPicPr>
            <a:picLocks noChangeAspect="1"/>
          </p:cNvPicPr>
          <p:nvPr/>
        </p:nvPicPr>
        <p:blipFill>
          <a:blip r:embed="rId2"/>
          <a:stretch>
            <a:fillRect/>
          </a:stretch>
        </p:blipFill>
        <p:spPr>
          <a:xfrm>
            <a:off x="304798" y="3532421"/>
            <a:ext cx="2286319" cy="352474"/>
          </a:xfrm>
          <a:prstGeom prst="rect">
            <a:avLst/>
          </a:prstGeom>
        </p:spPr>
      </p:pic>
      <p:sp>
        <p:nvSpPr>
          <p:cNvPr id="13" name="Hộp Văn bản 12">
            <a:extLst>
              <a:ext uri="{FF2B5EF4-FFF2-40B4-BE49-F238E27FC236}">
                <a16:creationId xmlns:a16="http://schemas.microsoft.com/office/drawing/2014/main" id="{82D82C9D-AC87-444A-8B3F-051AA7178FD7}"/>
              </a:ext>
            </a:extLst>
          </p:cNvPr>
          <p:cNvSpPr txBox="1"/>
          <p:nvPr/>
        </p:nvSpPr>
        <p:spPr>
          <a:xfrm>
            <a:off x="214744" y="3002556"/>
            <a:ext cx="3359728" cy="323165"/>
          </a:xfrm>
          <a:prstGeom prst="rect">
            <a:avLst/>
          </a:prstGeom>
          <a:noFill/>
        </p:spPr>
        <p:txBody>
          <a:bodyPr wrap="square" rtlCol="0">
            <a:spAutoFit/>
          </a:bodyPr>
          <a:lstStyle/>
          <a:p>
            <a:r>
              <a:rPr lang="en-US" sz="1500" dirty="0" err="1">
                <a:solidFill>
                  <a:srgbClr val="073763"/>
                </a:solidFill>
              </a:rPr>
              <a:t>Chương</a:t>
            </a:r>
            <a:r>
              <a:rPr lang="en-US" sz="1500" dirty="0">
                <a:solidFill>
                  <a:srgbClr val="073763"/>
                </a:solidFill>
              </a:rPr>
              <a:t> </a:t>
            </a:r>
            <a:r>
              <a:rPr lang="en-US" sz="1500" dirty="0" err="1">
                <a:solidFill>
                  <a:srgbClr val="073763"/>
                </a:solidFill>
              </a:rPr>
              <a:t>trình</a:t>
            </a:r>
            <a:r>
              <a:rPr lang="en-US" sz="1500" dirty="0">
                <a:solidFill>
                  <a:srgbClr val="073763"/>
                </a:solidFill>
              </a:rPr>
              <a:t> </a:t>
            </a:r>
            <a:r>
              <a:rPr lang="en-US" sz="1500" dirty="0" err="1">
                <a:solidFill>
                  <a:srgbClr val="073763"/>
                </a:solidFill>
              </a:rPr>
              <a:t>cộng</a:t>
            </a:r>
            <a:r>
              <a:rPr lang="en-US" sz="1500" dirty="0">
                <a:solidFill>
                  <a:srgbClr val="073763"/>
                </a:solidFill>
              </a:rPr>
              <a:t> </a:t>
            </a:r>
            <a:r>
              <a:rPr lang="en-US" sz="1500" dirty="0" err="1">
                <a:solidFill>
                  <a:srgbClr val="073763"/>
                </a:solidFill>
              </a:rPr>
              <a:t>hai</a:t>
            </a:r>
            <a:r>
              <a:rPr lang="en-US" sz="1500" dirty="0">
                <a:solidFill>
                  <a:srgbClr val="073763"/>
                </a:solidFill>
              </a:rPr>
              <a:t> </a:t>
            </a:r>
            <a:r>
              <a:rPr lang="en-US" sz="1500" dirty="0" err="1">
                <a:solidFill>
                  <a:srgbClr val="073763"/>
                </a:solidFill>
              </a:rPr>
              <a:t>số</a:t>
            </a:r>
            <a:endParaRPr lang="en-US" sz="1500" dirty="0">
              <a:solidFill>
                <a:srgbClr val="073763"/>
              </a:solidFill>
            </a:endParaRPr>
          </a:p>
        </p:txBody>
      </p:sp>
      <p:sp>
        <p:nvSpPr>
          <p:cNvPr id="15" name="Hộp Văn bản 14">
            <a:extLst>
              <a:ext uri="{FF2B5EF4-FFF2-40B4-BE49-F238E27FC236}">
                <a16:creationId xmlns:a16="http://schemas.microsoft.com/office/drawing/2014/main" id="{5974D7C3-834F-4538-B6A8-982F363452C7}"/>
              </a:ext>
            </a:extLst>
          </p:cNvPr>
          <p:cNvSpPr txBox="1"/>
          <p:nvPr/>
        </p:nvSpPr>
        <p:spPr>
          <a:xfrm>
            <a:off x="2826324" y="3002556"/>
            <a:ext cx="3941620" cy="323165"/>
          </a:xfrm>
          <a:prstGeom prst="rect">
            <a:avLst/>
          </a:prstGeom>
          <a:noFill/>
        </p:spPr>
        <p:txBody>
          <a:bodyPr wrap="square" rtlCol="0">
            <a:spAutoFit/>
          </a:bodyPr>
          <a:lstStyle/>
          <a:p>
            <a:r>
              <a:rPr lang="en-US" sz="1500" dirty="0" err="1">
                <a:solidFill>
                  <a:srgbClr val="073763"/>
                </a:solidFill>
              </a:rPr>
              <a:t>Chương</a:t>
            </a:r>
            <a:r>
              <a:rPr lang="en-US" sz="1500" dirty="0">
                <a:solidFill>
                  <a:srgbClr val="073763"/>
                </a:solidFill>
              </a:rPr>
              <a:t> </a:t>
            </a:r>
            <a:r>
              <a:rPr lang="en-US" sz="1500" dirty="0" err="1">
                <a:solidFill>
                  <a:srgbClr val="073763"/>
                </a:solidFill>
              </a:rPr>
              <a:t>trình</a:t>
            </a:r>
            <a:r>
              <a:rPr lang="en-US" sz="1500" dirty="0">
                <a:solidFill>
                  <a:srgbClr val="073763"/>
                </a:solidFill>
              </a:rPr>
              <a:t> </a:t>
            </a:r>
            <a:r>
              <a:rPr lang="en-US" sz="1500" dirty="0" err="1">
                <a:solidFill>
                  <a:srgbClr val="073763"/>
                </a:solidFill>
              </a:rPr>
              <a:t>tìm</a:t>
            </a:r>
            <a:r>
              <a:rPr lang="en-US" sz="1500" dirty="0">
                <a:solidFill>
                  <a:srgbClr val="073763"/>
                </a:solidFill>
              </a:rPr>
              <a:t> </a:t>
            </a:r>
            <a:r>
              <a:rPr lang="en-US" sz="1500" dirty="0" err="1">
                <a:solidFill>
                  <a:srgbClr val="073763"/>
                </a:solidFill>
              </a:rPr>
              <a:t>kiếm</a:t>
            </a:r>
            <a:r>
              <a:rPr lang="en-US" sz="1500" dirty="0">
                <a:solidFill>
                  <a:srgbClr val="073763"/>
                </a:solidFill>
              </a:rPr>
              <a:t> </a:t>
            </a:r>
            <a:r>
              <a:rPr lang="en-US" sz="1500" dirty="0" err="1">
                <a:solidFill>
                  <a:srgbClr val="073763"/>
                </a:solidFill>
              </a:rPr>
              <a:t>phần</a:t>
            </a:r>
            <a:r>
              <a:rPr lang="en-US" sz="1500" dirty="0">
                <a:solidFill>
                  <a:srgbClr val="073763"/>
                </a:solidFill>
              </a:rPr>
              <a:t> </a:t>
            </a:r>
            <a:r>
              <a:rPr lang="en-US" sz="1500" dirty="0" err="1">
                <a:solidFill>
                  <a:srgbClr val="073763"/>
                </a:solidFill>
              </a:rPr>
              <a:t>tử</a:t>
            </a:r>
            <a:r>
              <a:rPr lang="en-US" sz="1500" dirty="0">
                <a:solidFill>
                  <a:srgbClr val="073763"/>
                </a:solidFill>
              </a:rPr>
              <a:t> </a:t>
            </a:r>
            <a:r>
              <a:rPr lang="en-US" sz="1500" dirty="0" err="1">
                <a:solidFill>
                  <a:srgbClr val="073763"/>
                </a:solidFill>
              </a:rPr>
              <a:t>trong</a:t>
            </a:r>
            <a:r>
              <a:rPr lang="en-US" sz="1500" dirty="0">
                <a:solidFill>
                  <a:srgbClr val="073763"/>
                </a:solidFill>
              </a:rPr>
              <a:t> </a:t>
            </a:r>
            <a:r>
              <a:rPr lang="en-US" sz="1500" dirty="0" err="1">
                <a:solidFill>
                  <a:srgbClr val="073763"/>
                </a:solidFill>
              </a:rPr>
              <a:t>mảng</a:t>
            </a:r>
            <a:endParaRPr lang="en-US" sz="1500" dirty="0">
              <a:solidFill>
                <a:srgbClr val="073763"/>
              </a:solidFill>
            </a:endParaRPr>
          </a:p>
        </p:txBody>
      </p:sp>
      <p:pic>
        <p:nvPicPr>
          <p:cNvPr id="17" name="Hình ảnh 16">
            <a:extLst>
              <a:ext uri="{FF2B5EF4-FFF2-40B4-BE49-F238E27FC236}">
                <a16:creationId xmlns:a16="http://schemas.microsoft.com/office/drawing/2014/main" id="{675F6482-321F-4E7A-A5E9-3F8D69839939}"/>
              </a:ext>
            </a:extLst>
          </p:cNvPr>
          <p:cNvPicPr>
            <a:picLocks noChangeAspect="1"/>
          </p:cNvPicPr>
          <p:nvPr/>
        </p:nvPicPr>
        <p:blipFill>
          <a:blip r:embed="rId3"/>
          <a:stretch>
            <a:fillRect/>
          </a:stretch>
        </p:blipFill>
        <p:spPr>
          <a:xfrm>
            <a:off x="3574472" y="3532421"/>
            <a:ext cx="2572109" cy="885949"/>
          </a:xfrm>
          <a:prstGeom prst="rect">
            <a:avLst/>
          </a:prstGeom>
        </p:spPr>
      </p:pic>
    </p:spTree>
    <p:extLst>
      <p:ext uri="{BB962C8B-B14F-4D97-AF65-F5344CB8AC3E}">
        <p14:creationId xmlns:p14="http://schemas.microsoft.com/office/powerpoint/2010/main" val="253048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8E3C4779-B76A-4552-91C7-43D15FB051E4}"/>
              </a:ext>
            </a:extLst>
          </p:cNvPr>
          <p:cNvSpPr txBox="1"/>
          <p:nvPr/>
        </p:nvSpPr>
        <p:spPr>
          <a:xfrm>
            <a:off x="2540576" y="666413"/>
            <a:ext cx="4062847" cy="369332"/>
          </a:xfrm>
          <a:prstGeom prst="rect">
            <a:avLst/>
          </a:prstGeom>
          <a:noFill/>
        </p:spPr>
        <p:txBody>
          <a:bodyPr wrap="square" rtlCol="0">
            <a:spAutoFit/>
          </a:bodyPr>
          <a:lstStyle/>
          <a:p>
            <a:r>
              <a:rPr lang="en-US" sz="1800" dirty="0" err="1">
                <a:latin typeface="Overpass Black" panose="020B0604020202020204" charset="0"/>
              </a:rPr>
              <a:t>Các</a:t>
            </a:r>
            <a:r>
              <a:rPr lang="en-US" sz="1800" dirty="0">
                <a:latin typeface="Overpass Black" panose="020B0604020202020204" charset="0"/>
              </a:rPr>
              <a:t> </a:t>
            </a:r>
            <a:r>
              <a:rPr lang="en-US" sz="1800" dirty="0" err="1">
                <a:latin typeface="Overpass Black" panose="020B0604020202020204" charset="0"/>
              </a:rPr>
              <a:t>đặc</a:t>
            </a:r>
            <a:r>
              <a:rPr lang="en-US" sz="1800" dirty="0">
                <a:latin typeface="Overpass Black" panose="020B0604020202020204" charset="0"/>
              </a:rPr>
              <a:t> </a:t>
            </a:r>
            <a:r>
              <a:rPr lang="en-US" sz="1800" dirty="0" err="1">
                <a:latin typeface="Overpass Black" panose="020B0604020202020204" charset="0"/>
              </a:rPr>
              <a:t>trưng</a:t>
            </a:r>
            <a:r>
              <a:rPr lang="en-US" sz="1800" dirty="0">
                <a:latin typeface="Overpass Black" panose="020B0604020202020204" charset="0"/>
              </a:rPr>
              <a:t> </a:t>
            </a:r>
            <a:r>
              <a:rPr lang="en-US" sz="1800" dirty="0" err="1">
                <a:latin typeface="Overpass Black" panose="020B0604020202020204" charset="0"/>
              </a:rPr>
              <a:t>của</a:t>
            </a:r>
            <a:r>
              <a:rPr lang="en-US" sz="1800" dirty="0">
                <a:latin typeface="Overpass Black" panose="020B0604020202020204" charset="0"/>
              </a:rPr>
              <a:t> </a:t>
            </a:r>
            <a:r>
              <a:rPr lang="en-US" sz="1800" dirty="0" err="1">
                <a:latin typeface="Overpass Black" panose="020B0604020202020204" charset="0"/>
              </a:rPr>
              <a:t>chương</a:t>
            </a:r>
            <a:r>
              <a:rPr lang="en-US" sz="1800" dirty="0">
                <a:latin typeface="Overpass Black" panose="020B0604020202020204" charset="0"/>
              </a:rPr>
              <a:t> </a:t>
            </a:r>
            <a:r>
              <a:rPr lang="en-US" sz="1800" dirty="0" err="1">
                <a:latin typeface="Overpass Black" panose="020B0604020202020204" charset="0"/>
              </a:rPr>
              <a:t>trình</a:t>
            </a:r>
            <a:endParaRPr lang="en-US" sz="1800" dirty="0">
              <a:latin typeface="Overpass Black" panose="020B0604020202020204" charset="0"/>
            </a:endParaRPr>
          </a:p>
        </p:txBody>
      </p:sp>
      <p:sp>
        <p:nvSpPr>
          <p:cNvPr id="2" name="Hộp Văn bản 1">
            <a:extLst>
              <a:ext uri="{FF2B5EF4-FFF2-40B4-BE49-F238E27FC236}">
                <a16:creationId xmlns:a16="http://schemas.microsoft.com/office/drawing/2014/main" id="{F22DD57E-86BE-409C-974B-4814C8EF9394}"/>
              </a:ext>
            </a:extLst>
          </p:cNvPr>
          <p:cNvSpPr txBox="1"/>
          <p:nvPr/>
        </p:nvSpPr>
        <p:spPr>
          <a:xfrm>
            <a:off x="0" y="1547576"/>
            <a:ext cx="7446818" cy="323165"/>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không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bị</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lỗi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cú</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pháp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lỗi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thực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thì</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các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đặc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trưng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sau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đây</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Hộp Văn bản 2">
            <a:extLst>
              <a:ext uri="{FF2B5EF4-FFF2-40B4-BE49-F238E27FC236}">
                <a16:creationId xmlns:a16="http://schemas.microsoft.com/office/drawing/2014/main" id="{F0266A8F-5987-40BA-A8DB-D293B807C389}"/>
              </a:ext>
            </a:extLst>
          </p:cNvPr>
          <p:cNvSpPr txBox="1"/>
          <p:nvPr/>
        </p:nvSpPr>
        <p:spPr>
          <a:xfrm>
            <a:off x="228600" y="2063918"/>
            <a:ext cx="2902527" cy="1015663"/>
          </a:xfrm>
          <a:prstGeom prst="rect">
            <a:avLst/>
          </a:prstGeom>
          <a:noFill/>
        </p:spPr>
        <p:txBody>
          <a:bodyPr wrap="square" rtlCol="0">
            <a:spAutoFit/>
          </a:bodyPr>
          <a:lstStyle/>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đúng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đắn</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dừng</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xác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định</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phổ</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quát</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4252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Tính đúng đắn là gì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971FB-1A7A-4D81-B4A3-12A2ED81E495}"/>
              </a:ext>
            </a:extLst>
          </p:cNvPr>
          <p:cNvSpPr>
            <a:spLocks noGrp="1"/>
          </p:cNvSpPr>
          <p:nvPr>
            <p:ph type="ctrTitle"/>
          </p:nvPr>
        </p:nvSpPr>
        <p:spPr/>
        <p:txBody>
          <a:bodyPr/>
          <a:lstStyle/>
          <a:p>
            <a:r>
              <a:rPr lang="en-US"/>
              <a:t>Tính đúng đắn là gì ?</a:t>
            </a:r>
          </a:p>
        </p:txBody>
      </p:sp>
      <p:sp>
        <p:nvSpPr>
          <p:cNvPr id="3" name="Google Shape;2247;p46">
            <a:extLst>
              <a:ext uri="{FF2B5EF4-FFF2-40B4-BE49-F238E27FC236}">
                <a16:creationId xmlns:a16="http://schemas.microsoft.com/office/drawing/2014/main" id="{42016BAA-FBE0-4F91-9BA0-69F8B2810762}"/>
              </a:ext>
            </a:extLst>
          </p:cNvPr>
          <p:cNvSpPr txBox="1">
            <a:spLocks/>
          </p:cNvSpPr>
          <p:nvPr/>
        </p:nvSpPr>
        <p:spPr>
          <a:xfrm>
            <a:off x="926969" y="1092479"/>
            <a:ext cx="78904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2247;p46">
            <a:extLst>
              <a:ext uri="{FF2B5EF4-FFF2-40B4-BE49-F238E27FC236}">
                <a16:creationId xmlns:a16="http://schemas.microsoft.com/office/drawing/2014/main" id="{574A7AD1-AA3F-4A29-9750-E43C5949ED4D}"/>
              </a:ext>
            </a:extLst>
          </p:cNvPr>
          <p:cNvSpPr txBox="1">
            <a:spLocks/>
          </p:cNvSpPr>
          <p:nvPr/>
        </p:nvSpPr>
        <p:spPr>
          <a:xfrm>
            <a:off x="209006" y="2254384"/>
            <a:ext cx="8934994" cy="10629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Xét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bài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toán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sau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Tìm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K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phần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Với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150000"/>
              </a:lnSpc>
              <a:buFont typeface="Wingdings" panose="05000000000000000000" pitchFamily="2" charset="2"/>
              <a:buChar char="q"/>
            </a:pP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(0 ≤ </a:t>
            </a: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100)</a:t>
            </a:r>
          </a:p>
          <a:p>
            <a:pPr marL="285750" indent="-285750">
              <a:lnSpc>
                <a:spcPct val="150000"/>
              </a:lnSpc>
              <a:buFont typeface="Wingdings" panose="05000000000000000000" pitchFamily="2" charset="2"/>
              <a:buChar char="q"/>
            </a:pP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A</a:t>
            </a:r>
            <a:r>
              <a:rPr lang="en-US" sz="1500" i="1" baseline="-25000" dirty="0">
                <a:solidFill>
                  <a:srgbClr val="073763"/>
                </a:solidFill>
                <a:latin typeface="Open Sans" panose="020B0606030504020204" pitchFamily="34" charset="0"/>
                <a:ea typeface="Open Sans" panose="020B0606030504020204" pitchFamily="34" charset="0"/>
                <a:cs typeface="Open Sans" panose="020B0606030504020204" pitchFamily="34" charset="0"/>
              </a:rPr>
              <a:t>i</a:t>
            </a: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-10</a:t>
            </a:r>
            <a:r>
              <a:rPr lang="en-US" sz="1500" baseline="30000" dirty="0">
                <a:solidFill>
                  <a:srgbClr val="073763"/>
                </a:solidFill>
                <a:latin typeface="Open Sans" panose="020B0606030504020204" pitchFamily="34" charset="0"/>
                <a:ea typeface="Open Sans" panose="020B0606030504020204" pitchFamily="34" charset="0"/>
                <a:cs typeface="Open Sans" panose="020B0606030504020204" pitchFamily="34" charset="0"/>
              </a:rPr>
              <a:t>5</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a:t>
            </a: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A</a:t>
            </a:r>
            <a:r>
              <a:rPr lang="en-US" sz="1500" i="1" baseline="-25000" dirty="0">
                <a:solidFill>
                  <a:srgbClr val="073763"/>
                </a:solidFill>
                <a:latin typeface="Open Sans" panose="020B0606030504020204" pitchFamily="34" charset="0"/>
                <a:ea typeface="Open Sans" panose="020B0606030504020204" pitchFamily="34" charset="0"/>
                <a:cs typeface="Open Sans" panose="020B0606030504020204" pitchFamily="34" charset="0"/>
              </a:rPr>
              <a:t>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10</a:t>
            </a:r>
            <a:r>
              <a:rPr lang="en-US" sz="1500" baseline="30000" dirty="0">
                <a:solidFill>
                  <a:srgbClr val="073763"/>
                </a:solidFill>
                <a:latin typeface="Open Sans" panose="020B0606030504020204" pitchFamily="34" charset="0"/>
                <a:ea typeface="Open Sans" panose="020B0606030504020204" pitchFamily="34" charset="0"/>
                <a:cs typeface="Open Sans" panose="020B0606030504020204" pitchFamily="34" charset="0"/>
              </a:rPr>
              <a:t>5</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(0 ≤ </a:t>
            </a:r>
            <a:r>
              <a:rPr lang="en-US" sz="1500" i="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N))</a:t>
            </a:r>
          </a:p>
          <a:p>
            <a:pPr marL="285750" indent="-285750">
              <a:lnSpc>
                <a:spcPct val="150000"/>
              </a:lnSpc>
              <a:buFont typeface="Wingdings" panose="05000000000000000000" pitchFamily="2" charset="2"/>
              <a:buChar char="q"/>
            </a:pP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K</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(-10</a:t>
            </a:r>
            <a:r>
              <a:rPr lang="en-US" sz="1500" baseline="30000" dirty="0">
                <a:solidFill>
                  <a:srgbClr val="073763"/>
                </a:solidFill>
                <a:latin typeface="Open Sans" panose="020B0606030504020204" pitchFamily="34" charset="0"/>
                <a:ea typeface="Open Sans" panose="020B0606030504020204" pitchFamily="34" charset="0"/>
                <a:cs typeface="Open Sans" panose="020B0606030504020204" pitchFamily="34" charset="0"/>
              </a:rPr>
              <a:t>5</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a:t>
            </a:r>
            <a:r>
              <a:rPr lang="en-US" sz="1500" i="1" dirty="0">
                <a:solidFill>
                  <a:srgbClr val="073763"/>
                </a:solidFill>
                <a:latin typeface="Open Sans" panose="020B0606030504020204" pitchFamily="34" charset="0"/>
                <a:ea typeface="Open Sans" panose="020B0606030504020204" pitchFamily="34" charset="0"/>
                <a:cs typeface="Open Sans" panose="020B0606030504020204" pitchFamily="34" charset="0"/>
              </a:rPr>
              <a:t>K</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 10</a:t>
            </a:r>
            <a:r>
              <a:rPr lang="en-US" sz="1500" baseline="30000" dirty="0">
                <a:solidFill>
                  <a:srgbClr val="073763"/>
                </a:solidFill>
                <a:latin typeface="Open Sans" panose="020B0606030504020204" pitchFamily="34" charset="0"/>
                <a:ea typeface="Open Sans" panose="020B0606030504020204" pitchFamily="34" charset="0"/>
                <a:cs typeface="Open Sans" panose="020B0606030504020204" pitchFamily="34" charset="0"/>
              </a:rPr>
              <a:t>5</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5" name="Hộp Văn bản 4">
            <a:extLst>
              <a:ext uri="{FF2B5EF4-FFF2-40B4-BE49-F238E27FC236}">
                <a16:creationId xmlns:a16="http://schemas.microsoft.com/office/drawing/2014/main" id="{CB604159-6BC9-46D2-96FD-3EE649A212E4}"/>
              </a:ext>
            </a:extLst>
          </p:cNvPr>
          <p:cNvSpPr txBox="1"/>
          <p:nvPr/>
        </p:nvSpPr>
        <p:spPr>
          <a:xfrm>
            <a:off x="209006" y="1143959"/>
            <a:ext cx="6917744" cy="323165"/>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nhận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input </a:t>
            </a:r>
            <a:r>
              <a:rPr lang="en-US" sz="15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hợp</a:t>
            </a:r>
            <a:r>
              <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lệ</a:t>
            </a:r>
            <a:r>
              <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output </a:t>
            </a:r>
            <a:r>
              <a:rPr lang="en-US" sz="1500" b="1"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mong</a:t>
            </a:r>
            <a:r>
              <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b="1"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đợi</a:t>
            </a:r>
            <a:endPar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ộp Văn bản 10">
            <a:extLst>
              <a:ext uri="{FF2B5EF4-FFF2-40B4-BE49-F238E27FC236}">
                <a16:creationId xmlns:a16="http://schemas.microsoft.com/office/drawing/2014/main" id="{23869BE8-F05F-4689-A063-6A811E40E75C}"/>
              </a:ext>
            </a:extLst>
          </p:cNvPr>
          <p:cNvSpPr txBox="1"/>
          <p:nvPr/>
        </p:nvSpPr>
        <p:spPr>
          <a:xfrm>
            <a:off x="209006" y="1583755"/>
            <a:ext cx="6213059" cy="553998"/>
          </a:xfrm>
          <a:prstGeom prst="rect">
            <a:avLst/>
          </a:prstGeom>
          <a:noFill/>
        </p:spPr>
        <p:txBody>
          <a:bodyPr wrap="square" rtlCol="0">
            <a:spAutoFit/>
          </a:bodyPr>
          <a:lstStyle/>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Input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hợp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lệ</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những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nằm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phạm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vi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bài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toán</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endParaRPr lang="en-US" sz="1500" b="1"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Hộp Văn bản 11">
            <a:extLst>
              <a:ext uri="{FF2B5EF4-FFF2-40B4-BE49-F238E27FC236}">
                <a16:creationId xmlns:a16="http://schemas.microsoft.com/office/drawing/2014/main" id="{3C8931F0-097E-41C1-809D-3A1A3B2BB844}"/>
              </a:ext>
            </a:extLst>
          </p:cNvPr>
          <p:cNvSpPr txBox="1"/>
          <p:nvPr/>
        </p:nvSpPr>
        <p:spPr>
          <a:xfrm>
            <a:off x="1300716" y="4210493"/>
            <a:ext cx="6542567" cy="338554"/>
          </a:xfrm>
          <a:prstGeom prst="rect">
            <a:avLst/>
          </a:prstGeom>
          <a:noFill/>
        </p:spPr>
        <p:txBody>
          <a:bodyPr wrap="square" rtlCol="0">
            <a:spAutoFit/>
          </a:bodyPr>
          <a:lstStyle/>
          <a:p>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Q: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Nêu</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ra</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input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hợp</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lệ</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không</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hợp</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lệ</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của</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bài</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toán</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trên</a:t>
            </a:r>
            <a:endPar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935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9EF8-F588-4E77-966D-6E99ACDDF966}"/>
              </a:ext>
            </a:extLst>
          </p:cNvPr>
          <p:cNvSpPr>
            <a:spLocks noGrp="1"/>
          </p:cNvSpPr>
          <p:nvPr>
            <p:ph type="ctrTitle"/>
          </p:nvPr>
        </p:nvSpPr>
        <p:spPr/>
        <p:txBody>
          <a:bodyPr/>
          <a:lstStyle/>
          <a:p>
            <a:r>
              <a:rPr lang="en-US"/>
              <a:t>Tính đúng đắn là gì ?</a:t>
            </a:r>
          </a:p>
        </p:txBody>
      </p:sp>
      <p:sp>
        <p:nvSpPr>
          <p:cNvPr id="4" name="Hộp Văn bản 3">
            <a:extLst>
              <a:ext uri="{FF2B5EF4-FFF2-40B4-BE49-F238E27FC236}">
                <a16:creationId xmlns:a16="http://schemas.microsoft.com/office/drawing/2014/main" id="{2860C0A0-77FA-4ABA-9A5A-6A11D3B55824}"/>
              </a:ext>
            </a:extLst>
          </p:cNvPr>
          <p:cNvSpPr txBox="1"/>
          <p:nvPr/>
        </p:nvSpPr>
        <p:spPr>
          <a:xfrm>
            <a:off x="736646" y="1275908"/>
            <a:ext cx="2112335" cy="323165"/>
          </a:xfrm>
          <a:prstGeom prst="rect">
            <a:avLst/>
          </a:prstGeom>
          <a:noFill/>
        </p:spPr>
        <p:txBody>
          <a:bodyPr wrap="square" rtlCol="0">
            <a:spAutoFit/>
          </a:bodyPr>
          <a:lstStyle/>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Output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đợi</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Hộp Văn bản 4">
            <a:extLst>
              <a:ext uri="{FF2B5EF4-FFF2-40B4-BE49-F238E27FC236}">
                <a16:creationId xmlns:a16="http://schemas.microsoft.com/office/drawing/2014/main" id="{7707A78D-F94D-461D-969D-D4090BEBFC0F}"/>
              </a:ext>
            </a:extLst>
          </p:cNvPr>
          <p:cNvSpPr txBox="1"/>
          <p:nvPr/>
        </p:nvSpPr>
        <p:spPr>
          <a:xfrm>
            <a:off x="736646" y="1924156"/>
            <a:ext cx="6171600" cy="338554"/>
          </a:xfrm>
          <a:prstGeom prst="rect">
            <a:avLst/>
          </a:prstGeom>
          <a:noFill/>
        </p:spPr>
        <p:txBody>
          <a:bodyPr wrap="square" rtlCol="0">
            <a:spAutoFit/>
          </a:bodyPr>
          <a:lstStyle/>
          <a:p>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Bài</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toán</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Cho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N,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hỏi</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N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phải</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tố</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không</a:t>
            </a:r>
            <a:r>
              <a:rPr lang="en-US" sz="16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7" name="Hộp Văn bản 6">
            <a:extLst>
              <a:ext uri="{FF2B5EF4-FFF2-40B4-BE49-F238E27FC236}">
                <a16:creationId xmlns:a16="http://schemas.microsoft.com/office/drawing/2014/main" id="{B4D7787F-05D3-45BA-AB8F-9158D81C0235}"/>
              </a:ext>
            </a:extLst>
          </p:cNvPr>
          <p:cNvSpPr txBox="1"/>
          <p:nvPr/>
        </p:nvSpPr>
        <p:spPr>
          <a:xfrm>
            <a:off x="736646" y="2552700"/>
            <a:ext cx="4483054" cy="1246495"/>
          </a:xfrm>
          <a:prstGeom prst="rect">
            <a:avLst/>
          </a:prstGeom>
          <a:noFill/>
        </p:spPr>
        <p:txBody>
          <a:bodyPr wrap="square" rtlCol="0">
            <a:spAutoFit/>
          </a:bodyPr>
          <a:lstStyle/>
          <a:p>
            <a:pPr marL="285750" indent="-285750">
              <a:buFont typeface="Wingdings" panose="05000000000000000000" pitchFamily="2" charset="2"/>
              <a:buChar char="q"/>
            </a:pP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N = 2 </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True : Output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đợi</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q"/>
            </a:pP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 = 4  False: Output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đợi</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Font typeface="Wingdings" panose="05000000000000000000" pitchFamily="2" charset="2"/>
              <a:buChar char="q"/>
            </a:pP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 = 6  True: Output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không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mong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đợi</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5508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Cách kiểm tra tính đúng đắn</a:t>
            </a:r>
            <a:endParaRPr/>
          </a:p>
        </p:txBody>
      </p:sp>
    </p:spTree>
    <p:extLst>
      <p:ext uri="{BB962C8B-B14F-4D97-AF65-F5344CB8AC3E}">
        <p14:creationId xmlns:p14="http://schemas.microsoft.com/office/powerpoint/2010/main" val="2798523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90DAEAB3-5D16-4C57-9E00-CC3B1EEB0952}"/>
              </a:ext>
            </a:extLst>
          </p:cNvPr>
          <p:cNvSpPr txBox="1"/>
          <p:nvPr/>
        </p:nvSpPr>
        <p:spPr>
          <a:xfrm>
            <a:off x="354417" y="843517"/>
            <a:ext cx="5883349" cy="1708160"/>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TH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thường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được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dụng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để</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đúng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đắn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q"/>
            </a:pP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Hai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biên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của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Trường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hợp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phổ</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quát</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Trường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hợp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đặc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biệt</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927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Cách kiểm tra hiệu năng</a:t>
            </a:r>
            <a:endParaRPr/>
          </a:p>
        </p:txBody>
      </p:sp>
    </p:spTree>
    <p:extLst>
      <p:ext uri="{BB962C8B-B14F-4D97-AF65-F5344CB8AC3E}">
        <p14:creationId xmlns:p14="http://schemas.microsoft.com/office/powerpoint/2010/main" val="87365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357120" y="2571750"/>
            <a:ext cx="4272960" cy="815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Kiểm thử phần mềm là gì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9821-2BD6-4171-8F21-484764840F9C}"/>
              </a:ext>
            </a:extLst>
          </p:cNvPr>
          <p:cNvSpPr>
            <a:spLocks noGrp="1"/>
          </p:cNvSpPr>
          <p:nvPr>
            <p:ph type="ctrTitle"/>
          </p:nvPr>
        </p:nvSpPr>
        <p:spPr/>
        <p:txBody>
          <a:bodyPr/>
          <a:lstStyle/>
          <a:p>
            <a:r>
              <a:rPr lang="en-US"/>
              <a:t>Cách kiểm tra hiệu năng</a:t>
            </a:r>
          </a:p>
        </p:txBody>
      </p:sp>
      <p:sp>
        <p:nvSpPr>
          <p:cNvPr id="4" name="Hộp Văn bản 3">
            <a:extLst>
              <a:ext uri="{FF2B5EF4-FFF2-40B4-BE49-F238E27FC236}">
                <a16:creationId xmlns:a16="http://schemas.microsoft.com/office/drawing/2014/main" id="{98D2DD46-B2E8-489D-A764-DA89FB37BB43}"/>
              </a:ext>
            </a:extLst>
          </p:cNvPr>
          <p:cNvSpPr txBox="1"/>
          <p:nvPr/>
        </p:nvSpPr>
        <p:spPr>
          <a:xfrm>
            <a:off x="840731" y="1473703"/>
            <a:ext cx="6304348" cy="784830"/>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năng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của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được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đo</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bởi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thời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gian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chạy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tài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cung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cấp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cho</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chạy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Hộp Văn bản 4">
            <a:extLst>
              <a:ext uri="{FF2B5EF4-FFF2-40B4-BE49-F238E27FC236}">
                <a16:creationId xmlns:a16="http://schemas.microsoft.com/office/drawing/2014/main" id="{DBF41ADB-57FF-4B78-82B0-E2F853332E0C}"/>
              </a:ext>
            </a:extLst>
          </p:cNvPr>
          <p:cNvSpPr txBox="1"/>
          <p:nvPr/>
        </p:nvSpPr>
        <p:spPr>
          <a:xfrm>
            <a:off x="840731" y="2169041"/>
            <a:ext cx="3444950" cy="323165"/>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năng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nào</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Hộp Văn bản 5">
            <a:extLst>
              <a:ext uri="{FF2B5EF4-FFF2-40B4-BE49-F238E27FC236}">
                <a16:creationId xmlns:a16="http://schemas.microsoft.com/office/drawing/2014/main" id="{89AFA53B-FD2B-4EA5-83D1-B6947CE26F15}"/>
              </a:ext>
            </a:extLst>
          </p:cNvPr>
          <p:cNvSpPr txBox="1"/>
          <p:nvPr/>
        </p:nvSpPr>
        <p:spPr>
          <a:xfrm>
            <a:off x="1509822" y="2651295"/>
            <a:ext cx="4437322" cy="323165"/>
          </a:xfrm>
          <a:prstGeom prst="rect">
            <a:avLst/>
          </a:prstGeom>
          <a:noFill/>
        </p:spPr>
        <p:txBody>
          <a:bodyPr wrap="square" rtlCol="0">
            <a:spAutoFit/>
          </a:bodyPr>
          <a:lstStyle/>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phức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tạp</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Hộp Văn bản 6">
            <a:extLst>
              <a:ext uri="{FF2B5EF4-FFF2-40B4-BE49-F238E27FC236}">
                <a16:creationId xmlns:a16="http://schemas.microsoft.com/office/drawing/2014/main" id="{7D9696E8-984D-402E-A3C5-06B55AC06245}"/>
              </a:ext>
            </a:extLst>
          </p:cNvPr>
          <p:cNvSpPr txBox="1"/>
          <p:nvPr/>
        </p:nvSpPr>
        <p:spPr>
          <a:xfrm>
            <a:off x="1509821" y="3133549"/>
            <a:ext cx="5635257" cy="323165"/>
          </a:xfrm>
          <a:prstGeom prst="rect">
            <a:avLst/>
          </a:prstGeom>
          <a:noFill/>
        </p:spPr>
        <p:txBody>
          <a:bodyPr wrap="square" rtlCol="0">
            <a:spAutoFit/>
          </a:bodyPr>
          <a:lstStyle/>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lượng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đầu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vào</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lớn</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Hộp Văn bản 7">
            <a:extLst>
              <a:ext uri="{FF2B5EF4-FFF2-40B4-BE49-F238E27FC236}">
                <a16:creationId xmlns:a16="http://schemas.microsoft.com/office/drawing/2014/main" id="{F9A23C1D-E05B-417D-B5A0-9170ABC6ACFE}"/>
              </a:ext>
            </a:extLst>
          </p:cNvPr>
          <p:cNvSpPr txBox="1"/>
          <p:nvPr/>
        </p:nvSpPr>
        <p:spPr>
          <a:xfrm>
            <a:off x="1509821" y="3615803"/>
            <a:ext cx="5635257" cy="323165"/>
          </a:xfrm>
          <a:prstGeom prst="rect">
            <a:avLst/>
          </a:prstGeom>
          <a:noFill/>
        </p:spPr>
        <p:txBody>
          <a:bodyPr wrap="square" rtlCol="0">
            <a:spAutoFit/>
          </a:bodyPr>
          <a:lstStyle/>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phạm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vi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dữ</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lớn</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1415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9821-2BD6-4171-8F21-484764840F9C}"/>
              </a:ext>
            </a:extLst>
          </p:cNvPr>
          <p:cNvSpPr>
            <a:spLocks noGrp="1"/>
          </p:cNvSpPr>
          <p:nvPr>
            <p:ph type="ctrTitle"/>
          </p:nvPr>
        </p:nvSpPr>
        <p:spPr/>
        <p:txBody>
          <a:bodyPr/>
          <a:lstStyle/>
          <a:p>
            <a:r>
              <a:rPr lang="en-US"/>
              <a:t>Cách kiểm tra hiệu năng</a:t>
            </a:r>
          </a:p>
        </p:txBody>
      </p:sp>
      <p:sp>
        <p:nvSpPr>
          <p:cNvPr id="4" name="Hộp Văn bản 3">
            <a:extLst>
              <a:ext uri="{FF2B5EF4-FFF2-40B4-BE49-F238E27FC236}">
                <a16:creationId xmlns:a16="http://schemas.microsoft.com/office/drawing/2014/main" id="{98D2DD46-B2E8-489D-A764-DA89FB37BB43}"/>
              </a:ext>
            </a:extLst>
          </p:cNvPr>
          <p:cNvSpPr txBox="1"/>
          <p:nvPr/>
        </p:nvSpPr>
        <p:spPr>
          <a:xfrm>
            <a:off x="795011" y="1488943"/>
            <a:ext cx="2374909" cy="323165"/>
          </a:xfrm>
          <a:prstGeom prst="rect">
            <a:avLst/>
          </a:prstGeom>
          <a:noFill/>
        </p:spPr>
        <p:txBody>
          <a:bodyPr wrap="square" rtlCol="0">
            <a:spAutoFit/>
          </a:bodyPr>
          <a:lstStyle/>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Cách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năng</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Hộp Văn bản 2">
            <a:extLst>
              <a:ext uri="{FF2B5EF4-FFF2-40B4-BE49-F238E27FC236}">
                <a16:creationId xmlns:a16="http://schemas.microsoft.com/office/drawing/2014/main" id="{5A53B02A-73A1-4322-A173-A76CE89604F6}"/>
              </a:ext>
            </a:extLst>
          </p:cNvPr>
          <p:cNvSpPr txBox="1"/>
          <p:nvPr/>
        </p:nvSpPr>
        <p:spPr>
          <a:xfrm>
            <a:off x="1130291" y="2076047"/>
            <a:ext cx="5589270" cy="1708160"/>
          </a:xfrm>
          <a:prstGeom prst="rect">
            <a:avLst/>
          </a:prstGeom>
          <a:noFill/>
        </p:spPr>
        <p:txBody>
          <a:bodyPr wrap="square" rtlCol="0">
            <a:spAutoFit/>
          </a:bodyPr>
          <a:lstStyle/>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Tăng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dần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lượng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đầu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vào</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Tăng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độ</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lớn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đầu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vào</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Giới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hạn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thời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gian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chạy</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Giới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hạn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tài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cung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cấp</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8176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Cách tạo bộ test case</a:t>
            </a:r>
            <a:endParaRPr/>
          </a:p>
        </p:txBody>
      </p:sp>
    </p:spTree>
    <p:extLst>
      <p:ext uri="{BB962C8B-B14F-4D97-AF65-F5344CB8AC3E}">
        <p14:creationId xmlns:p14="http://schemas.microsoft.com/office/powerpoint/2010/main" val="3828269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9821-2BD6-4171-8F21-484764840F9C}"/>
              </a:ext>
            </a:extLst>
          </p:cNvPr>
          <p:cNvSpPr>
            <a:spLocks noGrp="1"/>
          </p:cNvSpPr>
          <p:nvPr>
            <p:ph type="ctrTitle"/>
          </p:nvPr>
        </p:nvSpPr>
        <p:spPr/>
        <p:txBody>
          <a:bodyPr/>
          <a:lstStyle/>
          <a:p>
            <a:r>
              <a:rPr lang="en-US"/>
              <a:t>Cách tạo bộ test case</a:t>
            </a:r>
          </a:p>
        </p:txBody>
      </p:sp>
      <p:sp>
        <p:nvSpPr>
          <p:cNvPr id="4" name="Hộp Văn bản 3">
            <a:extLst>
              <a:ext uri="{FF2B5EF4-FFF2-40B4-BE49-F238E27FC236}">
                <a16:creationId xmlns:a16="http://schemas.microsoft.com/office/drawing/2014/main" id="{0536746D-9B38-4FE3-B5AF-24CD5FDC1F0D}"/>
              </a:ext>
            </a:extLst>
          </p:cNvPr>
          <p:cNvSpPr txBox="1"/>
          <p:nvPr/>
        </p:nvSpPr>
        <p:spPr>
          <a:xfrm>
            <a:off x="1253249" y="950825"/>
            <a:ext cx="6637502" cy="3554819"/>
          </a:xfrm>
          <a:prstGeom prst="rect">
            <a:avLst/>
          </a:prstGeom>
          <a:noFill/>
        </p:spPr>
        <p:txBody>
          <a:bodyPr wrap="square" rtlCol="0">
            <a:spAutoFit/>
          </a:bodyPr>
          <a:lstStyle/>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B1: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B2: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Xác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định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rõ</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phạm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vi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dữ</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của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từng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trong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B3: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bộ</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a:t>
            </a: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vi-VN"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Ư</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tiên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đúng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đắn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của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Với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phức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tạp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phạm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vi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dữ</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lớn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lượng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tham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đầu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vào</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lớn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cần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hiệu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năng</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B4: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với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những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tạo</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ra</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B5: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Chạy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lưu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lại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các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đã</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nhằm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đánh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giá</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đã</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tạo</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7850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4C83-6CB2-45D9-826A-855CF00B0BFF}"/>
              </a:ext>
            </a:extLst>
          </p:cNvPr>
          <p:cNvSpPr>
            <a:spLocks noGrp="1"/>
          </p:cNvSpPr>
          <p:nvPr>
            <p:ph type="ctrTitle"/>
          </p:nvPr>
        </p:nvSpPr>
        <p:spPr/>
        <p:txBody>
          <a:bodyPr/>
          <a:lstStyle/>
          <a:p>
            <a:r>
              <a:rPr lang="en-US" dirty="0" err="1"/>
              <a:t>Ví</a:t>
            </a:r>
            <a:r>
              <a:rPr lang="en-US" dirty="0"/>
              <a:t> </a:t>
            </a:r>
            <a:r>
              <a:rPr lang="en-US" dirty="0" err="1"/>
              <a:t>dụ</a:t>
            </a:r>
            <a:r>
              <a:rPr lang="en-US" dirty="0"/>
              <a:t> 1</a:t>
            </a: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E52D2E5F-D0D6-4548-8271-DFE1824B565F}"/>
                  </a:ext>
                </a:extLst>
              </p:cNvPr>
              <p:cNvSpPr txBox="1"/>
              <p:nvPr/>
            </p:nvSpPr>
            <p:spPr>
              <a:xfrm>
                <a:off x="262268" y="1027814"/>
                <a:ext cx="7045844" cy="1477328"/>
              </a:xfrm>
              <a:prstGeom prst="rect">
                <a:avLst/>
              </a:prstGeom>
              <a:noFill/>
            </p:spPr>
            <p:txBody>
              <a:bodyPr wrap="square" rtlCol="0">
                <a:spAutoFit/>
              </a:bodyPr>
              <a:lstStyle/>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Cộng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hai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b. In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màn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kết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quả</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của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phép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tính</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Biết</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14:m>
                  <m:oMath xmlns:m="http://schemas.openxmlformats.org/officeDocument/2006/math">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 </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𝑎</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oMath>
                </a14:m>
                <a:endParaRPr lang="en-US" sz="1500" b="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14:m>
                  <m:oMath xmlns:m="http://schemas.openxmlformats.org/officeDocument/2006/math">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𝑏</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oMath>
                </a14:m>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Hộp Văn bản 4">
                <a:extLst>
                  <a:ext uri="{FF2B5EF4-FFF2-40B4-BE49-F238E27FC236}">
                    <a16:creationId xmlns:a16="http://schemas.microsoft.com/office/drawing/2014/main" id="{E52D2E5F-D0D6-4548-8271-DFE1824B565F}"/>
                  </a:ext>
                </a:extLst>
              </p:cNvPr>
              <p:cNvSpPr txBox="1">
                <a:spLocks noRot="1" noChangeAspect="1" noMove="1" noResize="1" noEditPoints="1" noAdjustHandles="1" noChangeArrowheads="1" noChangeShapeType="1" noTextEdit="1"/>
              </p:cNvSpPr>
              <p:nvPr/>
            </p:nvSpPr>
            <p:spPr>
              <a:xfrm>
                <a:off x="262268" y="1027814"/>
                <a:ext cx="7045844" cy="1477328"/>
              </a:xfrm>
              <a:prstGeom prst="rect">
                <a:avLst/>
              </a:prstGeom>
              <a:blipFill>
                <a:blip r:embed="rId2"/>
                <a:stretch>
                  <a:fillRect l="-346" t="-1240"/>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63B1765-D83C-459C-A061-EE5E26675FBE}"/>
              </a:ext>
            </a:extLst>
          </p:cNvPr>
          <p:cNvSpPr txBox="1"/>
          <p:nvPr/>
        </p:nvSpPr>
        <p:spPr>
          <a:xfrm>
            <a:off x="262268" y="2505142"/>
            <a:ext cx="4224672" cy="338554"/>
          </a:xfrm>
          <a:prstGeom prst="rect">
            <a:avLst/>
          </a:prstGeom>
          <a:noFill/>
        </p:spPr>
        <p:txBody>
          <a:bodyPr wrap="square" rtlCol="0">
            <a:spAutoFit/>
          </a:bodyPr>
          <a:lstStyle/>
          <a:p>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Q: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vài</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cho</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ví</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dụ</a:t>
            </a:r>
            <a:endPar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4" name="Bảng 14">
            <a:extLst>
              <a:ext uri="{FF2B5EF4-FFF2-40B4-BE49-F238E27FC236}">
                <a16:creationId xmlns:a16="http://schemas.microsoft.com/office/drawing/2014/main" id="{DA0FCF94-C665-4CAF-BA8C-7507CEB2C60A}"/>
              </a:ext>
            </a:extLst>
          </p:cNvPr>
          <p:cNvGraphicFramePr>
            <a:graphicFrameLocks noGrp="1"/>
          </p:cNvGraphicFramePr>
          <p:nvPr>
            <p:extLst>
              <p:ext uri="{D42A27DB-BD31-4B8C-83A1-F6EECF244321}">
                <p14:modId xmlns:p14="http://schemas.microsoft.com/office/powerpoint/2010/main" val="1631403256"/>
              </p:ext>
            </p:extLst>
          </p:nvPr>
        </p:nvGraphicFramePr>
        <p:xfrm>
          <a:off x="361507" y="3048531"/>
          <a:ext cx="2984206" cy="741680"/>
        </p:xfrm>
        <a:graphic>
          <a:graphicData uri="http://schemas.openxmlformats.org/drawingml/2006/table">
            <a:tbl>
              <a:tblPr firstRow="1" bandRow="1">
                <a:tableStyleId>{09EBE3B1-EFBF-4321-B1A6-8DBB2224352C}</a:tableStyleId>
              </a:tblPr>
              <a:tblGrid>
                <a:gridCol w="1492103">
                  <a:extLst>
                    <a:ext uri="{9D8B030D-6E8A-4147-A177-3AD203B41FA5}">
                      <a16:colId xmlns:a16="http://schemas.microsoft.com/office/drawing/2014/main" val="4141106073"/>
                    </a:ext>
                  </a:extLst>
                </a:gridCol>
                <a:gridCol w="1492103">
                  <a:extLst>
                    <a:ext uri="{9D8B030D-6E8A-4147-A177-3AD203B41FA5}">
                      <a16:colId xmlns:a16="http://schemas.microsoft.com/office/drawing/2014/main" val="1112398411"/>
                    </a:ext>
                  </a:extLst>
                </a:gridCol>
              </a:tblGrid>
              <a:tr h="370840">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Input</a:t>
                      </a: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Output</a:t>
                      </a:r>
                    </a:p>
                  </a:txBody>
                  <a:tcPr/>
                </a:tc>
                <a:extLst>
                  <a:ext uri="{0D108BD9-81ED-4DB2-BD59-A6C34878D82A}">
                    <a16:rowId xmlns:a16="http://schemas.microsoft.com/office/drawing/2014/main" val="1020594472"/>
                  </a:ext>
                </a:extLst>
              </a:tr>
              <a:tr h="370840">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a:t>
                      </a: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a:t>
                      </a:r>
                    </a:p>
                  </a:txBody>
                  <a:tcPr/>
                </a:tc>
                <a:extLst>
                  <a:ext uri="{0D108BD9-81ED-4DB2-BD59-A6C34878D82A}">
                    <a16:rowId xmlns:a16="http://schemas.microsoft.com/office/drawing/2014/main" val="1895566390"/>
                  </a:ext>
                </a:extLst>
              </a:tr>
            </a:tbl>
          </a:graphicData>
        </a:graphic>
      </p:graphicFrame>
    </p:spTree>
    <p:extLst>
      <p:ext uri="{BB962C8B-B14F-4D97-AF65-F5344CB8AC3E}">
        <p14:creationId xmlns:p14="http://schemas.microsoft.com/office/powerpoint/2010/main" val="2892576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83F6-BB95-485C-9540-A569884BC328}"/>
              </a:ext>
            </a:extLst>
          </p:cNvPr>
          <p:cNvSpPr>
            <a:spLocks noGrp="1"/>
          </p:cNvSpPr>
          <p:nvPr>
            <p:ph type="ctrTitle"/>
          </p:nvPr>
        </p:nvSpPr>
        <p:spPr>
          <a:xfrm>
            <a:off x="735750" y="250986"/>
            <a:ext cx="7672500" cy="577800"/>
          </a:xfrm>
        </p:spPr>
        <p:txBody>
          <a:bodyPr/>
          <a:lstStyle/>
          <a:p>
            <a:r>
              <a:rPr lang="en-US" dirty="0" err="1"/>
              <a:t>Cài</a:t>
            </a:r>
            <a:r>
              <a:rPr lang="en-US" dirty="0"/>
              <a:t> </a:t>
            </a:r>
            <a:r>
              <a:rPr lang="en-US" dirty="0" err="1"/>
              <a:t>đặt</a:t>
            </a:r>
            <a:r>
              <a:rPr lang="en-US" dirty="0"/>
              <a:t> </a:t>
            </a:r>
            <a:r>
              <a:rPr lang="en-US" dirty="0" err="1"/>
              <a:t>chương</a:t>
            </a:r>
            <a:r>
              <a:rPr lang="en-US" dirty="0"/>
              <a:t> </a:t>
            </a:r>
            <a:r>
              <a:rPr lang="en-US" dirty="0" err="1"/>
              <a:t>trình</a:t>
            </a:r>
            <a:r>
              <a:rPr lang="en-US" dirty="0"/>
              <a:t> &amp; </a:t>
            </a:r>
            <a:r>
              <a:rPr lang="en-US" dirty="0" err="1"/>
              <a:t>tạo</a:t>
            </a:r>
            <a:r>
              <a:rPr lang="en-US" dirty="0"/>
              <a:t> testcase</a:t>
            </a:r>
          </a:p>
        </p:txBody>
      </p:sp>
      <p:pic>
        <p:nvPicPr>
          <p:cNvPr id="4098" name="Picture 2">
            <a:extLst>
              <a:ext uri="{FF2B5EF4-FFF2-40B4-BE49-F238E27FC236}">
                <a16:creationId xmlns:a16="http://schemas.microsoft.com/office/drawing/2014/main" id="{509DFE07-8ED7-4CC4-A0C6-6038440DA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117" y="1287197"/>
            <a:ext cx="1114425" cy="323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032461-0F1D-474C-B74A-845E1AA29222}"/>
              </a:ext>
            </a:extLst>
          </p:cNvPr>
          <p:cNvSpPr txBox="1"/>
          <p:nvPr/>
        </p:nvSpPr>
        <p:spPr>
          <a:xfrm>
            <a:off x="944990" y="819766"/>
            <a:ext cx="1740337" cy="307777"/>
          </a:xfrm>
          <a:prstGeom prst="rect">
            <a:avLst/>
          </a:prstGeom>
          <a:noFill/>
        </p:spPr>
        <p:txBody>
          <a:bodyPr wrap="square">
            <a:spAutoFit/>
          </a:bodyPr>
          <a:lstStyle/>
          <a:p>
            <a:r>
              <a:rPr lang="en-US" b="0" i="0">
                <a:solidFill>
                  <a:srgbClr val="000000"/>
                </a:solidFill>
                <a:effectLst/>
                <a:latin typeface="Times New Roman" panose="02020603050405020304" pitchFamily="18" charset="0"/>
              </a:rPr>
              <a:t>Thư viện liên quan</a:t>
            </a:r>
            <a:endParaRPr lang="en-US"/>
          </a:p>
        </p:txBody>
      </p:sp>
      <p:pic>
        <p:nvPicPr>
          <p:cNvPr id="4100" name="Picture 4">
            <a:extLst>
              <a:ext uri="{FF2B5EF4-FFF2-40B4-BE49-F238E27FC236}">
                <a16:creationId xmlns:a16="http://schemas.microsoft.com/office/drawing/2014/main" id="{25B96063-6E9A-4172-8D4E-C2EC7DC4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990" y="2324100"/>
            <a:ext cx="1504950" cy="247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A5DFE8-4B62-46A1-98B1-3E23DF9F21F9}"/>
              </a:ext>
            </a:extLst>
          </p:cNvPr>
          <p:cNvSpPr txBox="1"/>
          <p:nvPr/>
        </p:nvSpPr>
        <p:spPr>
          <a:xfrm>
            <a:off x="944990" y="1921010"/>
            <a:ext cx="1740337" cy="307777"/>
          </a:xfrm>
          <a:prstGeom prst="rect">
            <a:avLst/>
          </a:prstGeom>
          <a:noFill/>
        </p:spPr>
        <p:txBody>
          <a:bodyPr wrap="square">
            <a:spAutoFit/>
          </a:bodyPr>
          <a:lstStyle/>
          <a:p>
            <a:r>
              <a:rPr lang="en-US" b="0" i="0" dirty="0" err="1">
                <a:solidFill>
                  <a:srgbClr val="000000"/>
                </a:solidFill>
                <a:effectLst/>
                <a:latin typeface="Times New Roman" panose="02020603050405020304" pitchFamily="18" charset="0"/>
              </a:rPr>
              <a:t>Chương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trình</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cộng</a:t>
            </a:r>
            <a:endParaRPr lang="en-US" dirty="0"/>
          </a:p>
        </p:txBody>
      </p:sp>
      <p:pic>
        <p:nvPicPr>
          <p:cNvPr id="4102" name="Picture 6">
            <a:extLst>
              <a:ext uri="{FF2B5EF4-FFF2-40B4-BE49-F238E27FC236}">
                <a16:creationId xmlns:a16="http://schemas.microsoft.com/office/drawing/2014/main" id="{36FD9C54-3F39-4FA1-9DE3-1B2EBF295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41" y="3333013"/>
            <a:ext cx="2771775" cy="828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9EC86C-41BF-4085-B4E1-86858D4CD370}"/>
              </a:ext>
            </a:extLst>
          </p:cNvPr>
          <p:cNvSpPr txBox="1"/>
          <p:nvPr/>
        </p:nvSpPr>
        <p:spPr>
          <a:xfrm>
            <a:off x="227363" y="3001129"/>
            <a:ext cx="2886230" cy="307777"/>
          </a:xfrm>
          <a:prstGeom prst="rect">
            <a:avLst/>
          </a:prstGeom>
          <a:noFill/>
        </p:spPr>
        <p:txBody>
          <a:bodyPr wrap="square">
            <a:spAutoFit/>
          </a:bodyPr>
          <a:lstStyle/>
          <a:p>
            <a:r>
              <a:rPr lang="en-US" b="0" i="0">
                <a:solidFill>
                  <a:srgbClr val="000000"/>
                </a:solidFill>
                <a:effectLst/>
                <a:latin typeface="Times New Roman" panose="02020603050405020304" pitchFamily="18" charset="0"/>
              </a:rPr>
              <a:t>Lưu trữ input &amp; output được tạo ra</a:t>
            </a:r>
            <a:endParaRPr lang="en-US"/>
          </a:p>
        </p:txBody>
      </p:sp>
      <p:pic>
        <p:nvPicPr>
          <p:cNvPr id="4104" name="Picture 8">
            <a:extLst>
              <a:ext uri="{FF2B5EF4-FFF2-40B4-BE49-F238E27FC236}">
                <a16:creationId xmlns:a16="http://schemas.microsoft.com/office/drawing/2014/main" id="{A0862BAD-686E-435E-A052-D96DD859E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1309" y="1000125"/>
            <a:ext cx="2847975" cy="2647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1616795-7F25-4261-8C16-49490D7C3B82}"/>
              </a:ext>
            </a:extLst>
          </p:cNvPr>
          <p:cNvSpPr txBox="1"/>
          <p:nvPr/>
        </p:nvSpPr>
        <p:spPr>
          <a:xfrm>
            <a:off x="4651094" y="692348"/>
            <a:ext cx="2886230" cy="307777"/>
          </a:xfrm>
          <a:prstGeom prst="rect">
            <a:avLst/>
          </a:prstGeom>
          <a:noFill/>
        </p:spPr>
        <p:txBody>
          <a:bodyPr wrap="square">
            <a:spAutoFit/>
          </a:bodyPr>
          <a:lstStyle/>
          <a:p>
            <a:r>
              <a:rPr lang="en-US" b="0" i="0" dirty="0" err="1">
                <a:solidFill>
                  <a:srgbClr val="000000"/>
                </a:solidFill>
                <a:effectLst/>
                <a:latin typeface="Times New Roman" panose="02020603050405020304" pitchFamily="18" charset="0"/>
              </a:rPr>
              <a:t>Chương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trình</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kiểm</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thử</a:t>
            </a:r>
            <a:endParaRPr lang="en-US" dirty="0"/>
          </a:p>
        </p:txBody>
      </p:sp>
      <p:pic>
        <p:nvPicPr>
          <p:cNvPr id="4106" name="Picture 10">
            <a:extLst>
              <a:ext uri="{FF2B5EF4-FFF2-40B4-BE49-F238E27FC236}">
                <a16:creationId xmlns:a16="http://schemas.microsoft.com/office/drawing/2014/main" id="{90A25ADC-310A-49BA-A9C8-3595C9407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7248" y="4161688"/>
            <a:ext cx="3562350" cy="514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68D1065-52D6-4BAB-843D-5D2508182D8D}"/>
              </a:ext>
            </a:extLst>
          </p:cNvPr>
          <p:cNvSpPr txBox="1"/>
          <p:nvPr/>
        </p:nvSpPr>
        <p:spPr>
          <a:xfrm>
            <a:off x="4370430" y="3768456"/>
            <a:ext cx="2886230" cy="307777"/>
          </a:xfrm>
          <a:prstGeom prst="rect">
            <a:avLst/>
          </a:prstGeom>
          <a:noFill/>
        </p:spPr>
        <p:txBody>
          <a:bodyPr wrap="square">
            <a:spAutoFit/>
          </a:bodyPr>
          <a:lstStyle/>
          <a:p>
            <a:r>
              <a:rPr lang="en-US" b="0" i="0">
                <a:solidFill>
                  <a:srgbClr val="000000"/>
                </a:solidFill>
                <a:effectLst/>
                <a:latin typeface="Times New Roman" panose="02020603050405020304" pitchFamily="18" charset="0"/>
              </a:rPr>
              <a:t>Kết quả khi chạy xong</a:t>
            </a:r>
            <a:endParaRPr lang="en-US"/>
          </a:p>
        </p:txBody>
      </p:sp>
    </p:spTree>
    <p:extLst>
      <p:ext uri="{BB962C8B-B14F-4D97-AF65-F5344CB8AC3E}">
        <p14:creationId xmlns:p14="http://schemas.microsoft.com/office/powerpoint/2010/main" val="2766901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4C83-6CB2-45D9-826A-855CF00B0BFF}"/>
              </a:ext>
            </a:extLst>
          </p:cNvPr>
          <p:cNvSpPr>
            <a:spLocks noGrp="1"/>
          </p:cNvSpPr>
          <p:nvPr>
            <p:ph type="ctrTitle"/>
          </p:nvPr>
        </p:nvSpPr>
        <p:spPr/>
        <p:txBody>
          <a:bodyPr/>
          <a:lstStyle/>
          <a:p>
            <a:r>
              <a:rPr lang="en-US" dirty="0" err="1"/>
              <a:t>Ví</a:t>
            </a:r>
            <a:r>
              <a:rPr lang="en-US" dirty="0"/>
              <a:t> </a:t>
            </a:r>
            <a:r>
              <a:rPr lang="en-US" dirty="0" err="1"/>
              <a:t>dụ</a:t>
            </a:r>
            <a:r>
              <a:rPr lang="en-US" dirty="0"/>
              <a:t> 2 </a:t>
            </a: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E52D2E5F-D0D6-4548-8271-DFE1824B565F}"/>
                  </a:ext>
                </a:extLst>
              </p:cNvPr>
              <p:cNvSpPr txBox="1"/>
              <p:nvPr/>
            </p:nvSpPr>
            <p:spPr>
              <a:xfrm>
                <a:off x="262267" y="1027814"/>
                <a:ext cx="8222513" cy="1938992"/>
              </a:xfrm>
              <a:prstGeom prst="rect">
                <a:avLst/>
              </a:prstGeom>
              <a:noFill/>
            </p:spPr>
            <p:txBody>
              <a:bodyPr wrap="square" rtlCol="0">
                <a:spAutoFit/>
              </a:bodyPr>
              <a:lstStyle/>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Kiểm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có</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phải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không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Nếu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một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nguyên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tố</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thì</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in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màn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True,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ngược</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lại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là</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False.</a:t>
                </a: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Biết</a:t>
                </a: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14:m>
                  <m:oMath xmlns:m="http://schemas.openxmlformats.org/officeDocument/2006/math">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𝑁</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oMath>
                </a14:m>
                <a:endParaRPr lang="en-US" sz="1500" b="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Hộp Văn bản 4">
                <a:extLst>
                  <a:ext uri="{FF2B5EF4-FFF2-40B4-BE49-F238E27FC236}">
                    <a16:creationId xmlns:a16="http://schemas.microsoft.com/office/drawing/2014/main" id="{E52D2E5F-D0D6-4548-8271-DFE1824B565F}"/>
                  </a:ext>
                </a:extLst>
              </p:cNvPr>
              <p:cNvSpPr txBox="1">
                <a:spLocks noRot="1" noChangeAspect="1" noMove="1" noResize="1" noEditPoints="1" noAdjustHandles="1" noChangeArrowheads="1" noChangeShapeType="1" noTextEdit="1"/>
              </p:cNvSpPr>
              <p:nvPr/>
            </p:nvSpPr>
            <p:spPr>
              <a:xfrm>
                <a:off x="262267" y="1027814"/>
                <a:ext cx="8222513" cy="1938992"/>
              </a:xfrm>
              <a:prstGeom prst="rect">
                <a:avLst/>
              </a:prstGeom>
              <a:blipFill>
                <a:blip r:embed="rId2"/>
                <a:stretch>
                  <a:fillRect l="-297" t="-943"/>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63B1765-D83C-459C-A061-EE5E26675FBE}"/>
              </a:ext>
            </a:extLst>
          </p:cNvPr>
          <p:cNvSpPr txBox="1"/>
          <p:nvPr/>
        </p:nvSpPr>
        <p:spPr>
          <a:xfrm>
            <a:off x="262268" y="2505142"/>
            <a:ext cx="3983667" cy="338554"/>
          </a:xfrm>
          <a:prstGeom prst="rect">
            <a:avLst/>
          </a:prstGeom>
          <a:noFill/>
        </p:spPr>
        <p:txBody>
          <a:bodyPr wrap="square" rtlCol="0">
            <a:spAutoFit/>
          </a:bodyPr>
          <a:lstStyle/>
          <a:p>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Q: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vài</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cho</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ví</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dụ</a:t>
            </a:r>
            <a:endPar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4" name="Bảng 14">
            <a:extLst>
              <a:ext uri="{FF2B5EF4-FFF2-40B4-BE49-F238E27FC236}">
                <a16:creationId xmlns:a16="http://schemas.microsoft.com/office/drawing/2014/main" id="{DA0FCF94-C665-4CAF-BA8C-7507CEB2C60A}"/>
              </a:ext>
            </a:extLst>
          </p:cNvPr>
          <p:cNvGraphicFramePr>
            <a:graphicFrameLocks noGrp="1"/>
          </p:cNvGraphicFramePr>
          <p:nvPr/>
        </p:nvGraphicFramePr>
        <p:xfrm>
          <a:off x="361507" y="3048531"/>
          <a:ext cx="2984206" cy="741680"/>
        </p:xfrm>
        <a:graphic>
          <a:graphicData uri="http://schemas.openxmlformats.org/drawingml/2006/table">
            <a:tbl>
              <a:tblPr firstRow="1" bandRow="1">
                <a:tableStyleId>{09EBE3B1-EFBF-4321-B1A6-8DBB2224352C}</a:tableStyleId>
              </a:tblPr>
              <a:tblGrid>
                <a:gridCol w="1492103">
                  <a:extLst>
                    <a:ext uri="{9D8B030D-6E8A-4147-A177-3AD203B41FA5}">
                      <a16:colId xmlns:a16="http://schemas.microsoft.com/office/drawing/2014/main" val="4141106073"/>
                    </a:ext>
                  </a:extLst>
                </a:gridCol>
                <a:gridCol w="1492103">
                  <a:extLst>
                    <a:ext uri="{9D8B030D-6E8A-4147-A177-3AD203B41FA5}">
                      <a16:colId xmlns:a16="http://schemas.microsoft.com/office/drawing/2014/main" val="1112398411"/>
                    </a:ext>
                  </a:extLst>
                </a:gridCol>
              </a:tblGrid>
              <a:tr h="370840">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Input</a:t>
                      </a: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Output</a:t>
                      </a:r>
                    </a:p>
                  </a:txBody>
                  <a:tcPr/>
                </a:tc>
                <a:extLst>
                  <a:ext uri="{0D108BD9-81ED-4DB2-BD59-A6C34878D82A}">
                    <a16:rowId xmlns:a16="http://schemas.microsoft.com/office/drawing/2014/main" val="1020594472"/>
                  </a:ext>
                </a:extLst>
              </a:tr>
              <a:tr h="370840">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a:t>
                      </a: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a:t>
                      </a:r>
                    </a:p>
                  </a:txBody>
                  <a:tcPr/>
                </a:tc>
                <a:extLst>
                  <a:ext uri="{0D108BD9-81ED-4DB2-BD59-A6C34878D82A}">
                    <a16:rowId xmlns:a16="http://schemas.microsoft.com/office/drawing/2014/main" val="1895566390"/>
                  </a:ext>
                </a:extLst>
              </a:tr>
            </a:tbl>
          </a:graphicData>
        </a:graphic>
      </p:graphicFrame>
    </p:spTree>
    <p:extLst>
      <p:ext uri="{BB962C8B-B14F-4D97-AF65-F5344CB8AC3E}">
        <p14:creationId xmlns:p14="http://schemas.microsoft.com/office/powerpoint/2010/main" val="776272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4C83-6CB2-45D9-826A-855CF00B0BFF}"/>
              </a:ext>
            </a:extLst>
          </p:cNvPr>
          <p:cNvSpPr>
            <a:spLocks noGrp="1"/>
          </p:cNvSpPr>
          <p:nvPr>
            <p:ph type="ctrTitle"/>
          </p:nvPr>
        </p:nvSpPr>
        <p:spPr/>
        <p:txBody>
          <a:bodyPr/>
          <a:lstStyle/>
          <a:p>
            <a:r>
              <a:rPr lang="en-US" dirty="0" err="1"/>
              <a:t>Ví</a:t>
            </a:r>
            <a:r>
              <a:rPr lang="en-US" dirty="0"/>
              <a:t> </a:t>
            </a:r>
            <a:r>
              <a:rPr lang="en-US" dirty="0" err="1"/>
              <a:t>dụ</a:t>
            </a:r>
            <a:r>
              <a:rPr lang="en-US" dirty="0"/>
              <a:t> 3 </a:t>
            </a: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E52D2E5F-D0D6-4548-8271-DFE1824B565F}"/>
                  </a:ext>
                </a:extLst>
              </p:cNvPr>
              <p:cNvSpPr txBox="1"/>
              <p:nvPr/>
            </p:nvSpPr>
            <p:spPr>
              <a:xfrm>
                <a:off x="262268" y="1027814"/>
                <a:ext cx="8038216" cy="1477328"/>
              </a:xfrm>
              <a:prstGeom prst="rect">
                <a:avLst/>
              </a:prstGeom>
              <a:noFill/>
            </p:spPr>
            <p:txBody>
              <a:bodyPr wrap="square" rtlCol="0">
                <a:spAutoFit/>
              </a:bodyPr>
              <a:lstStyle/>
              <a:p>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Cho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gồm</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phần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tử</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Sắp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xếp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lại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theo</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tự</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tăng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dần</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In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ra</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mảng</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sau</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khi</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sắp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xếp</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a:p>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Biết</a:t>
                </a:r>
                <a:r>
                  <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14:m>
                  <m:oMath xmlns:m="http://schemas.openxmlformats.org/officeDocument/2006/math">
                    <m:r>
                      <a:rPr lang="en-US" sz="1500" i="1">
                        <a:solidFill>
                          <a:srgbClr val="073763"/>
                        </a:solidFill>
                        <a:latin typeface="Cambria Math" panose="02040503050406030204" pitchFamily="18" charset="0"/>
                        <a:ea typeface="Open Sans" panose="020B0606030504020204" pitchFamily="34" charset="0"/>
                        <a:cs typeface="Open Sans" panose="020B0606030504020204" pitchFamily="34" charset="0"/>
                      </a:rPr>
                      <m:t>0</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𝑁</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6</m:t>
                        </m:r>
                      </m:sup>
                    </m:sSup>
                  </m:oMath>
                </a14:m>
                <a:endParaRPr lang="en-US" sz="1500" b="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14:m>
                  <m:oMath xmlns:m="http://schemas.openxmlformats.org/officeDocument/2006/math">
                    <m:r>
                      <a:rPr lang="en-US" sz="1500" i="1">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𝐴</m:t>
                    </m:r>
                    <m:d>
                      <m:dPr>
                        <m:begChr m:val="["/>
                        <m:endChr m:val="]"/>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d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𝑖</m:t>
                        </m:r>
                      </m:e>
                    </m:d>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ctrlPr>
                      </m:sSupPr>
                      <m:e>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10</m:t>
                        </m:r>
                      </m:e>
                      <m:sup>
                        <m:r>
                          <a:rPr lang="en-US" sz="1500" b="0" i="1" smtClean="0">
                            <a:solidFill>
                              <a:srgbClr val="073763"/>
                            </a:solidFill>
                            <a:latin typeface="Cambria Math" panose="02040503050406030204" pitchFamily="18" charset="0"/>
                            <a:ea typeface="Open Sans" panose="020B0606030504020204" pitchFamily="34" charset="0"/>
                            <a:cs typeface="Open Sans" panose="020B0606030504020204" pitchFamily="34" charset="0"/>
                          </a:rPr>
                          <m:t>9</m:t>
                        </m:r>
                      </m:sup>
                    </m:sSup>
                  </m:oMath>
                </a14:m>
                <a:endParaRPr lang="en-US" sz="1500"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Hộp Văn bản 4">
                <a:extLst>
                  <a:ext uri="{FF2B5EF4-FFF2-40B4-BE49-F238E27FC236}">
                    <a16:creationId xmlns:a16="http://schemas.microsoft.com/office/drawing/2014/main" id="{E52D2E5F-D0D6-4548-8271-DFE1824B565F}"/>
                  </a:ext>
                </a:extLst>
              </p:cNvPr>
              <p:cNvSpPr txBox="1">
                <a:spLocks noRot="1" noChangeAspect="1" noMove="1" noResize="1" noEditPoints="1" noAdjustHandles="1" noChangeArrowheads="1" noChangeShapeType="1" noTextEdit="1"/>
              </p:cNvSpPr>
              <p:nvPr/>
            </p:nvSpPr>
            <p:spPr>
              <a:xfrm>
                <a:off x="262268" y="1027814"/>
                <a:ext cx="8038216" cy="1477328"/>
              </a:xfrm>
              <a:prstGeom prst="rect">
                <a:avLst/>
              </a:prstGeom>
              <a:blipFill>
                <a:blip r:embed="rId2"/>
                <a:stretch>
                  <a:fillRect l="-303" t="-1240" r="-76" b="-2893"/>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63B1765-D83C-459C-A061-EE5E26675FBE}"/>
              </a:ext>
            </a:extLst>
          </p:cNvPr>
          <p:cNvSpPr txBox="1"/>
          <p:nvPr/>
        </p:nvSpPr>
        <p:spPr>
          <a:xfrm>
            <a:off x="262268" y="2515249"/>
            <a:ext cx="7421527" cy="338554"/>
          </a:xfrm>
          <a:prstGeom prst="rect">
            <a:avLst/>
          </a:prstGeom>
          <a:noFill/>
        </p:spPr>
        <p:txBody>
          <a:bodyPr wrap="square" rtlCol="0">
            <a:spAutoFit/>
          </a:bodyPr>
          <a:lstStyle/>
          <a:p>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Q: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Xây</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dựng</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vài</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test case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để</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kiểm</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thử</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hiệu</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năng</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chương</a:t>
            </a:r>
            <a:r>
              <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073763"/>
                </a:solidFill>
                <a:latin typeface="Open Sans" panose="020B0606030504020204" pitchFamily="34" charset="0"/>
                <a:ea typeface="Open Sans" panose="020B0606030504020204" pitchFamily="34" charset="0"/>
                <a:cs typeface="Open Sans" panose="020B0606030504020204" pitchFamily="34" charset="0"/>
              </a:rPr>
              <a:t>trình</a:t>
            </a:r>
            <a:endParaRPr lang="en-US" sz="1600" b="1" dirty="0">
              <a:solidFill>
                <a:srgbClr val="073763"/>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4" name="Bảng 14">
            <a:extLst>
              <a:ext uri="{FF2B5EF4-FFF2-40B4-BE49-F238E27FC236}">
                <a16:creationId xmlns:a16="http://schemas.microsoft.com/office/drawing/2014/main" id="{DA0FCF94-C665-4CAF-BA8C-7507CEB2C60A}"/>
              </a:ext>
            </a:extLst>
          </p:cNvPr>
          <p:cNvGraphicFramePr>
            <a:graphicFrameLocks noGrp="1"/>
          </p:cNvGraphicFramePr>
          <p:nvPr/>
        </p:nvGraphicFramePr>
        <p:xfrm>
          <a:off x="361507" y="3048531"/>
          <a:ext cx="2984206" cy="741680"/>
        </p:xfrm>
        <a:graphic>
          <a:graphicData uri="http://schemas.openxmlformats.org/drawingml/2006/table">
            <a:tbl>
              <a:tblPr firstRow="1" bandRow="1">
                <a:tableStyleId>{09EBE3B1-EFBF-4321-B1A6-8DBB2224352C}</a:tableStyleId>
              </a:tblPr>
              <a:tblGrid>
                <a:gridCol w="1492103">
                  <a:extLst>
                    <a:ext uri="{9D8B030D-6E8A-4147-A177-3AD203B41FA5}">
                      <a16:colId xmlns:a16="http://schemas.microsoft.com/office/drawing/2014/main" val="4141106073"/>
                    </a:ext>
                  </a:extLst>
                </a:gridCol>
                <a:gridCol w="1492103">
                  <a:extLst>
                    <a:ext uri="{9D8B030D-6E8A-4147-A177-3AD203B41FA5}">
                      <a16:colId xmlns:a16="http://schemas.microsoft.com/office/drawing/2014/main" val="1112398411"/>
                    </a:ext>
                  </a:extLst>
                </a:gridCol>
              </a:tblGrid>
              <a:tr h="370840">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Input</a:t>
                      </a: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Output</a:t>
                      </a:r>
                    </a:p>
                  </a:txBody>
                  <a:tcPr/>
                </a:tc>
                <a:extLst>
                  <a:ext uri="{0D108BD9-81ED-4DB2-BD59-A6C34878D82A}">
                    <a16:rowId xmlns:a16="http://schemas.microsoft.com/office/drawing/2014/main" val="1020594472"/>
                  </a:ext>
                </a:extLst>
              </a:tr>
              <a:tr h="370840">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a:t>
                      </a:r>
                    </a:p>
                  </a:txBody>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a:t>
                      </a:r>
                    </a:p>
                  </a:txBody>
                  <a:tcPr/>
                </a:tc>
                <a:extLst>
                  <a:ext uri="{0D108BD9-81ED-4DB2-BD59-A6C34878D82A}">
                    <a16:rowId xmlns:a16="http://schemas.microsoft.com/office/drawing/2014/main" val="1895566390"/>
                  </a:ext>
                </a:extLst>
              </a:tr>
            </a:tbl>
          </a:graphicData>
        </a:graphic>
      </p:graphicFrame>
    </p:spTree>
    <p:extLst>
      <p:ext uri="{BB962C8B-B14F-4D97-AF65-F5344CB8AC3E}">
        <p14:creationId xmlns:p14="http://schemas.microsoft.com/office/powerpoint/2010/main" val="1746945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5CCC-8D3A-496B-AE31-0570D9A0EF35}"/>
              </a:ext>
            </a:extLst>
          </p:cNvPr>
          <p:cNvSpPr>
            <a:spLocks noGrp="1"/>
          </p:cNvSpPr>
          <p:nvPr>
            <p:ph type="title"/>
          </p:nvPr>
        </p:nvSpPr>
        <p:spPr/>
        <p:txBody>
          <a:bodyPr/>
          <a:lstStyle/>
          <a:p>
            <a:r>
              <a:rPr lang="en-US"/>
              <a:t>Thanks for listening!!!</a:t>
            </a:r>
          </a:p>
        </p:txBody>
      </p:sp>
    </p:spTree>
    <p:extLst>
      <p:ext uri="{BB962C8B-B14F-4D97-AF65-F5344CB8AC3E}">
        <p14:creationId xmlns:p14="http://schemas.microsoft.com/office/powerpoint/2010/main" val="84767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671450" y="2520442"/>
            <a:ext cx="4624024" cy="21797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Là một tiến trình hay một tập hợp các tiến trình được thiết kế ra để:</a:t>
            </a:r>
          </a:p>
          <a:p>
            <a:pPr marL="0" lvl="0" indent="0" algn="l" rtl="0">
              <a:spcBef>
                <a:spcPts val="0"/>
              </a:spcBef>
              <a:spcAft>
                <a:spcPts val="0"/>
              </a:spcAft>
              <a:buNone/>
            </a:pPr>
            <a:endParaRPr lang="en"/>
          </a:p>
          <a:p>
            <a:pPr marL="285750" lvl="0" indent="-285750" algn="l" rtl="0">
              <a:spcBef>
                <a:spcPts val="0"/>
              </a:spcBef>
              <a:spcAft>
                <a:spcPts val="0"/>
              </a:spcAft>
              <a:buFontTx/>
              <a:buChar char="-"/>
            </a:pPr>
            <a:r>
              <a:rPr lang="en"/>
              <a:t>Đảm bảo phần mềm thực hiện đúng theo những thứ mà chúng được thiết kế .</a:t>
            </a:r>
          </a:p>
          <a:p>
            <a:pPr marL="0" lvl="0" indent="0" algn="l" rtl="0">
              <a:spcBef>
                <a:spcPts val="0"/>
              </a:spcBef>
              <a:spcAft>
                <a:spcPts val="0"/>
              </a:spcAft>
            </a:pPr>
            <a:endParaRPr lang="en"/>
          </a:p>
          <a:p>
            <a:pPr marL="285750" lvl="0" indent="-285750" algn="l" rtl="0">
              <a:spcBef>
                <a:spcPts val="0"/>
              </a:spcBef>
              <a:spcAft>
                <a:spcPts val="0"/>
              </a:spcAft>
              <a:buFontTx/>
              <a:buChar char="-"/>
            </a:pPr>
            <a:r>
              <a:rPr lang="en-US"/>
              <a:t>T</a:t>
            </a:r>
            <a:r>
              <a:rPr lang="en"/>
              <a:t>rong quá trình sử dụng phần mềm không phát sinh ra bất cứ thứ gì không mong muốn.</a:t>
            </a:r>
            <a:endParaRPr/>
          </a:p>
        </p:txBody>
      </p:sp>
      <p:pic>
        <p:nvPicPr>
          <p:cNvPr id="2171" name="Google Shape;2171;p41"/>
          <p:cNvPicPr preferRelativeResize="0"/>
          <p:nvPr/>
        </p:nvPicPr>
        <p:blipFill rotWithShape="1">
          <a:blip r:embed="rId3"/>
          <a:srcRect l="28630" t="-3246" r="19928" b="3246"/>
          <a:stretch/>
        </p:blipFill>
        <p:spPr>
          <a:xfrm>
            <a:off x="5313680" y="540000"/>
            <a:ext cx="2884310" cy="4063500"/>
          </a:xfrm>
          <a:prstGeom prst="ellipse">
            <a:avLst/>
          </a:prstGeom>
          <a:noFill/>
          <a:ln>
            <a:noFill/>
          </a:ln>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671450" y="1875052"/>
            <a:ext cx="489623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Kiểm thử phần mềm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9" name="Google Shape;2179;p42"/>
          <p:cNvSpPr txBox="1">
            <a:spLocks noGrp="1"/>
          </p:cNvSpPr>
          <p:nvPr>
            <p:ph type="ctrTitle"/>
          </p:nvPr>
        </p:nvSpPr>
        <p:spPr>
          <a:xfrm flipH="1">
            <a:off x="4036640" y="2104650"/>
            <a:ext cx="4843200" cy="93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Tại sao phải cần kiểm thử phần mềm?</a:t>
            </a:r>
            <a:endParaRPr sz="3600"/>
          </a:p>
        </p:txBody>
      </p:sp>
      <p:pic>
        <p:nvPicPr>
          <p:cNvPr id="2180" name="Google Shape;2180;p42"/>
          <p:cNvPicPr preferRelativeResize="0"/>
          <p:nvPr/>
        </p:nvPicPr>
        <p:blipFill rotWithShape="1">
          <a:blip r:embed="rId3"/>
          <a:srcRect l="26558" t="-1483" r="23583" b="1483"/>
          <a:stretch/>
        </p:blipFill>
        <p:spPr>
          <a:xfrm>
            <a:off x="975360" y="540000"/>
            <a:ext cx="2952191" cy="40635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95" name="Google Shape;2195;p44"/>
          <p:cNvSpPr txBox="1"/>
          <p:nvPr/>
        </p:nvSpPr>
        <p:spPr>
          <a:xfrm>
            <a:off x="720000" y="2796379"/>
            <a:ext cx="1922325" cy="161658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Giúp cho khách hàng thấy được sản phẩm đặt ra đã đáp ứng đầy đủ yêu cầu hay chưa</a:t>
            </a:r>
            <a:endParaRPr>
              <a:solidFill>
                <a:schemeClr val="dk2"/>
              </a:solidFill>
              <a:latin typeface="Open Sans"/>
              <a:ea typeface="Open Sans"/>
              <a:cs typeface="Open Sans"/>
              <a:sym typeface="Open Sans"/>
            </a:endParaRPr>
          </a:p>
        </p:txBody>
      </p:sp>
      <p:sp>
        <p:nvSpPr>
          <p:cNvPr id="2197" name="Google Shape;2197;p44"/>
          <p:cNvSpPr txBox="1"/>
          <p:nvPr/>
        </p:nvSpPr>
        <p:spPr>
          <a:xfrm>
            <a:off x="2646000" y="2729900"/>
            <a:ext cx="1926000" cy="15306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Giảm thời gian và chi phí phát sinh do bảo trì (fix lỗi) cho người viết phần mềm</a:t>
            </a:r>
            <a:endParaRPr>
              <a:solidFill>
                <a:schemeClr val="dk2"/>
              </a:solidFill>
              <a:latin typeface="Open Sans"/>
              <a:ea typeface="Open Sans"/>
              <a:cs typeface="Open Sans"/>
              <a:sym typeface="Open Sans"/>
            </a:endParaRPr>
          </a:p>
        </p:txBody>
      </p:sp>
      <p:sp>
        <p:nvSpPr>
          <p:cNvPr id="2198" name="Google Shape;2198;p44"/>
          <p:cNvSpPr txBox="1"/>
          <p:nvPr/>
        </p:nvSpPr>
        <p:spPr>
          <a:xfrm>
            <a:off x="4575675" y="288250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Đảm bảo chất lượng phần mềm khi đưa ra sử dụng</a:t>
            </a:r>
            <a:endParaRPr>
              <a:solidFill>
                <a:schemeClr val="dk2"/>
              </a:solidFill>
              <a:latin typeface="Open Sans"/>
              <a:ea typeface="Open Sans"/>
              <a:cs typeface="Open Sans"/>
              <a:sym typeface="Open Sans"/>
            </a:endParaRPr>
          </a:p>
        </p:txBody>
      </p:sp>
      <p:pic>
        <p:nvPicPr>
          <p:cNvPr id="2199" name="Google Shape;2199;p44"/>
          <p:cNvPicPr preferRelativeResize="0"/>
          <p:nvPr/>
        </p:nvPicPr>
        <p:blipFill>
          <a:blip r:embed="rId5">
            <a:alphaModFix amt="68000"/>
          </a:blip>
          <a:stretch>
            <a:fillRect/>
          </a:stretch>
        </p:blipFill>
        <p:spPr>
          <a:xfrm>
            <a:off x="4926171" y="1776075"/>
            <a:ext cx="1212974" cy="1020309"/>
          </a:xfrm>
          <a:prstGeom prst="rect">
            <a:avLst/>
          </a:prstGeom>
          <a:noFill/>
          <a:ln>
            <a:noFill/>
          </a:ln>
        </p:spPr>
      </p:pic>
      <p:pic>
        <p:nvPicPr>
          <p:cNvPr id="2201" name="Google Shape;2201;p44"/>
          <p:cNvPicPr preferRelativeResize="0"/>
          <p:nvPr/>
        </p:nvPicPr>
        <p:blipFill>
          <a:blip r:embed="rId6">
            <a:alphaModFix amt="83000"/>
          </a:blip>
          <a:stretch>
            <a:fillRect/>
          </a:stretch>
        </p:blipFill>
        <p:spPr>
          <a:xfrm>
            <a:off x="6903647" y="1776075"/>
            <a:ext cx="1212974" cy="1020309"/>
          </a:xfrm>
          <a:prstGeom prst="rect">
            <a:avLst/>
          </a:prstGeom>
          <a:noFill/>
          <a:ln>
            <a:noFill/>
          </a:ln>
        </p:spPr>
      </p:pic>
      <p:sp>
        <p:nvSpPr>
          <p:cNvPr id="2203" name="Google Shape;2203;p44"/>
          <p:cNvSpPr/>
          <p:nvPr/>
        </p:nvSpPr>
        <p:spPr>
          <a:xfrm>
            <a:off x="216002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08" name="Google Shape;2208;p44"/>
          <p:cNvSpPr txBox="1"/>
          <p:nvPr/>
        </p:nvSpPr>
        <p:spPr>
          <a:xfrm>
            <a:off x="6501675" y="2985080"/>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2"/>
                </a:solidFill>
                <a:latin typeface="Open Sans"/>
                <a:ea typeface="Open Sans"/>
                <a:cs typeface="Open Sans"/>
                <a:sym typeface="Open Sans"/>
              </a:rPr>
              <a:t>K</a:t>
            </a:r>
            <a:r>
              <a:rPr lang="en">
                <a:solidFill>
                  <a:schemeClr val="dk2"/>
                </a:solidFill>
                <a:latin typeface="Open Sans"/>
                <a:ea typeface="Open Sans"/>
                <a:cs typeface="Open Sans"/>
                <a:sym typeface="Open Sans"/>
              </a:rPr>
              <a:t>iểm thử phần mềm là yêu cầu thiết yếu giúp sản phẩm tồn tại trong kinh doanh</a:t>
            </a:r>
            <a:endParaRPr>
              <a:solidFill>
                <a:schemeClr val="dk2"/>
              </a:solidFill>
              <a:latin typeface="Open Sans"/>
              <a:ea typeface="Open Sans"/>
              <a:cs typeface="Open Sans"/>
              <a:sym typeface="Open Sans"/>
            </a:endParaRPr>
          </a:p>
        </p:txBody>
      </p:sp>
      <p:sp>
        <p:nvSpPr>
          <p:cNvPr id="2209" name="Google Shape;2209;p44"/>
          <p:cNvSpPr/>
          <p:nvPr/>
        </p:nvSpPr>
        <p:spPr>
          <a:xfrm>
            <a:off x="408465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10" name="Google Shape;2210;p44"/>
          <p:cNvSpPr/>
          <p:nvPr/>
        </p:nvSpPr>
        <p:spPr>
          <a:xfrm>
            <a:off x="6026050" y="2278750"/>
            <a:ext cx="958100" cy="25225"/>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Tại sao phải cần kiểm thử phần mềm</a:t>
            </a:r>
            <a:endParaRPr>
              <a:solidFill>
                <a:schemeClr val="dk2"/>
              </a:solidFill>
            </a:endParaRPr>
          </a:p>
        </p:txBody>
      </p:sp>
      <p:grpSp>
        <p:nvGrpSpPr>
          <p:cNvPr id="22" name="Google Shape;13257;p86">
            <a:extLst>
              <a:ext uri="{FF2B5EF4-FFF2-40B4-BE49-F238E27FC236}">
                <a16:creationId xmlns:a16="http://schemas.microsoft.com/office/drawing/2014/main" id="{3C0B9644-8402-4FC2-B467-ED8A0E0DD144}"/>
              </a:ext>
            </a:extLst>
          </p:cNvPr>
          <p:cNvGrpSpPr/>
          <p:nvPr/>
        </p:nvGrpSpPr>
        <p:grpSpPr>
          <a:xfrm>
            <a:off x="1414663" y="2057338"/>
            <a:ext cx="546613" cy="577324"/>
            <a:chOff x="903530" y="3806125"/>
            <a:chExt cx="264550" cy="353222"/>
          </a:xfrm>
        </p:grpSpPr>
        <p:sp>
          <p:nvSpPr>
            <p:cNvPr id="23" name="Google Shape;13258;p86">
              <a:extLst>
                <a:ext uri="{FF2B5EF4-FFF2-40B4-BE49-F238E27FC236}">
                  <a16:creationId xmlns:a16="http://schemas.microsoft.com/office/drawing/2014/main" id="{9165997D-8B3A-4EF0-9998-40AA4796184D}"/>
                </a:ext>
              </a:extLst>
            </p:cNvPr>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259;p86">
              <a:extLst>
                <a:ext uri="{FF2B5EF4-FFF2-40B4-BE49-F238E27FC236}">
                  <a16:creationId xmlns:a16="http://schemas.microsoft.com/office/drawing/2014/main" id="{0834CFFE-DA9D-490D-9614-58C406BC9EE0}"/>
                </a:ext>
              </a:extLst>
            </p:cNvPr>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60;p86">
              <a:extLst>
                <a:ext uri="{FF2B5EF4-FFF2-40B4-BE49-F238E27FC236}">
                  <a16:creationId xmlns:a16="http://schemas.microsoft.com/office/drawing/2014/main" id="{62E78730-A6F2-4EEA-8176-68665928215C}"/>
                </a:ext>
              </a:extLst>
            </p:cNvPr>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61;p86">
              <a:extLst>
                <a:ext uri="{FF2B5EF4-FFF2-40B4-BE49-F238E27FC236}">
                  <a16:creationId xmlns:a16="http://schemas.microsoft.com/office/drawing/2014/main" id="{97792BCB-C637-4DCD-9B43-37335085D104}"/>
                </a:ext>
              </a:extLst>
            </p:cNvPr>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3337;p86">
            <a:extLst>
              <a:ext uri="{FF2B5EF4-FFF2-40B4-BE49-F238E27FC236}">
                <a16:creationId xmlns:a16="http://schemas.microsoft.com/office/drawing/2014/main" id="{63B75ACF-A698-4DD3-A074-2DE424879281}"/>
              </a:ext>
            </a:extLst>
          </p:cNvPr>
          <p:cNvGrpSpPr/>
          <p:nvPr/>
        </p:nvGrpSpPr>
        <p:grpSpPr>
          <a:xfrm>
            <a:off x="3282904" y="1981518"/>
            <a:ext cx="652192" cy="613188"/>
            <a:chOff x="4874902" y="3808799"/>
            <a:chExt cx="345615" cy="350835"/>
          </a:xfrm>
        </p:grpSpPr>
        <p:sp>
          <p:nvSpPr>
            <p:cNvPr id="28" name="Google Shape;13338;p86">
              <a:extLst>
                <a:ext uri="{FF2B5EF4-FFF2-40B4-BE49-F238E27FC236}">
                  <a16:creationId xmlns:a16="http://schemas.microsoft.com/office/drawing/2014/main" id="{B75C37DC-87DA-46BA-AD93-F35548AEFDFC}"/>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39;p86">
              <a:extLst>
                <a:ext uri="{FF2B5EF4-FFF2-40B4-BE49-F238E27FC236}">
                  <a16:creationId xmlns:a16="http://schemas.microsoft.com/office/drawing/2014/main" id="{1AF3D273-FC81-4863-8F68-6D46BC24794D}"/>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40;p86">
              <a:extLst>
                <a:ext uri="{FF2B5EF4-FFF2-40B4-BE49-F238E27FC236}">
                  <a16:creationId xmlns:a16="http://schemas.microsoft.com/office/drawing/2014/main" id="{9A86C325-A6D2-4EC5-ACE7-B7FB09B71560}"/>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41;p86">
              <a:extLst>
                <a:ext uri="{FF2B5EF4-FFF2-40B4-BE49-F238E27FC236}">
                  <a16:creationId xmlns:a16="http://schemas.microsoft.com/office/drawing/2014/main" id="{D43BCB23-18B0-4DF2-A01A-8095E3968B21}"/>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342;p86">
              <a:extLst>
                <a:ext uri="{FF2B5EF4-FFF2-40B4-BE49-F238E27FC236}">
                  <a16:creationId xmlns:a16="http://schemas.microsoft.com/office/drawing/2014/main" id="{11B1501F-9E75-4881-8E91-476B60BE1B61}"/>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43;p86">
              <a:extLst>
                <a:ext uri="{FF2B5EF4-FFF2-40B4-BE49-F238E27FC236}">
                  <a16:creationId xmlns:a16="http://schemas.microsoft.com/office/drawing/2014/main" id="{97FD5C97-261F-4168-9E01-EB519EEF5B55}"/>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344;p86">
              <a:extLst>
                <a:ext uri="{FF2B5EF4-FFF2-40B4-BE49-F238E27FC236}">
                  <a16:creationId xmlns:a16="http://schemas.microsoft.com/office/drawing/2014/main" id="{4E595A51-D188-41EB-A123-C95E0BD29920}"/>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45;p86">
              <a:extLst>
                <a:ext uri="{FF2B5EF4-FFF2-40B4-BE49-F238E27FC236}">
                  <a16:creationId xmlns:a16="http://schemas.microsoft.com/office/drawing/2014/main" id="{41A8CDF0-DC07-4B4F-8244-F895A35A12F5}"/>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46;p86">
              <a:extLst>
                <a:ext uri="{FF2B5EF4-FFF2-40B4-BE49-F238E27FC236}">
                  <a16:creationId xmlns:a16="http://schemas.microsoft.com/office/drawing/2014/main" id="{D9D1257F-4F3F-4707-BD16-8D8D904C251E}"/>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347;p86">
              <a:extLst>
                <a:ext uri="{FF2B5EF4-FFF2-40B4-BE49-F238E27FC236}">
                  <a16:creationId xmlns:a16="http://schemas.microsoft.com/office/drawing/2014/main" id="{40894CE9-BC38-4E56-8FF8-A6BDC0DA9CCD}"/>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48;p86">
              <a:extLst>
                <a:ext uri="{FF2B5EF4-FFF2-40B4-BE49-F238E27FC236}">
                  <a16:creationId xmlns:a16="http://schemas.microsoft.com/office/drawing/2014/main" id="{CF874F3A-9502-4108-BF17-71327A87F57D}"/>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49;p86">
              <a:extLst>
                <a:ext uri="{FF2B5EF4-FFF2-40B4-BE49-F238E27FC236}">
                  <a16:creationId xmlns:a16="http://schemas.microsoft.com/office/drawing/2014/main" id="{B85A8813-877F-4152-991D-A740841215FD}"/>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50;p86">
              <a:extLst>
                <a:ext uri="{FF2B5EF4-FFF2-40B4-BE49-F238E27FC236}">
                  <a16:creationId xmlns:a16="http://schemas.microsoft.com/office/drawing/2014/main" id="{297C02A9-1331-4D45-998C-5B5C9BAED5E5}"/>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51;p86">
              <a:extLst>
                <a:ext uri="{FF2B5EF4-FFF2-40B4-BE49-F238E27FC236}">
                  <a16:creationId xmlns:a16="http://schemas.microsoft.com/office/drawing/2014/main" id="{38F9F0E9-7432-4872-86F5-AFF126551200}"/>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52;p86">
              <a:extLst>
                <a:ext uri="{FF2B5EF4-FFF2-40B4-BE49-F238E27FC236}">
                  <a16:creationId xmlns:a16="http://schemas.microsoft.com/office/drawing/2014/main" id="{478E0157-D8AF-4CD6-B153-7BA5BF84FE4D}"/>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53;p86">
              <a:extLst>
                <a:ext uri="{FF2B5EF4-FFF2-40B4-BE49-F238E27FC236}">
                  <a16:creationId xmlns:a16="http://schemas.microsoft.com/office/drawing/2014/main" id="{9AB864D9-7BA9-4351-9945-F0FDF7A8FA36}"/>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54;p86">
              <a:extLst>
                <a:ext uri="{FF2B5EF4-FFF2-40B4-BE49-F238E27FC236}">
                  <a16:creationId xmlns:a16="http://schemas.microsoft.com/office/drawing/2014/main" id="{9B02A0D3-DAFA-4151-8629-AB67F38D3898}"/>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2749;p86">
            <a:extLst>
              <a:ext uri="{FF2B5EF4-FFF2-40B4-BE49-F238E27FC236}">
                <a16:creationId xmlns:a16="http://schemas.microsoft.com/office/drawing/2014/main" id="{2B82B47A-6B58-4841-9A70-1F61DF831730}"/>
              </a:ext>
            </a:extLst>
          </p:cNvPr>
          <p:cNvGrpSpPr/>
          <p:nvPr/>
        </p:nvGrpSpPr>
        <p:grpSpPr>
          <a:xfrm>
            <a:off x="7239024" y="2057338"/>
            <a:ext cx="678180" cy="577323"/>
            <a:chOff x="870939" y="1975821"/>
            <a:chExt cx="332375" cy="350071"/>
          </a:xfrm>
        </p:grpSpPr>
        <p:sp>
          <p:nvSpPr>
            <p:cNvPr id="46" name="Google Shape;12750;p86">
              <a:extLst>
                <a:ext uri="{FF2B5EF4-FFF2-40B4-BE49-F238E27FC236}">
                  <a16:creationId xmlns:a16="http://schemas.microsoft.com/office/drawing/2014/main" id="{CBA4553D-258F-4028-8ED9-7E98F3667A7B}"/>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51;p86">
              <a:extLst>
                <a:ext uri="{FF2B5EF4-FFF2-40B4-BE49-F238E27FC236}">
                  <a16:creationId xmlns:a16="http://schemas.microsoft.com/office/drawing/2014/main" id="{44096266-50C8-47B8-A10A-7A9AD2A178E8}"/>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52;p86">
              <a:extLst>
                <a:ext uri="{FF2B5EF4-FFF2-40B4-BE49-F238E27FC236}">
                  <a16:creationId xmlns:a16="http://schemas.microsoft.com/office/drawing/2014/main" id="{3CA1926F-A30E-4937-BE2D-9A5EE2F75048}"/>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53;p86">
              <a:extLst>
                <a:ext uri="{FF2B5EF4-FFF2-40B4-BE49-F238E27FC236}">
                  <a16:creationId xmlns:a16="http://schemas.microsoft.com/office/drawing/2014/main" id="{6214302D-062F-4E79-8D81-6EBC2E7A6B94}"/>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2800;p86">
            <a:extLst>
              <a:ext uri="{FF2B5EF4-FFF2-40B4-BE49-F238E27FC236}">
                <a16:creationId xmlns:a16="http://schemas.microsoft.com/office/drawing/2014/main" id="{CDBA7A6B-81A9-4BA6-8882-03D0D0AE85E0}"/>
              </a:ext>
            </a:extLst>
          </p:cNvPr>
          <p:cNvSpPr/>
          <p:nvPr/>
        </p:nvSpPr>
        <p:spPr>
          <a:xfrm>
            <a:off x="5168598" y="1913237"/>
            <a:ext cx="906781" cy="731026"/>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7" name="Google Shape;2187;p43"/>
          <p:cNvSpPr txBox="1">
            <a:spLocks noGrp="1"/>
          </p:cNvSpPr>
          <p:nvPr>
            <p:ph type="ctrTitle"/>
          </p:nvPr>
        </p:nvSpPr>
        <p:spPr>
          <a:xfrm>
            <a:off x="2357120" y="2571750"/>
            <a:ext cx="4272960" cy="815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loại kiểm thử phần mềm</a:t>
            </a:r>
            <a:endParaRPr/>
          </a:p>
        </p:txBody>
      </p:sp>
    </p:spTree>
    <p:extLst>
      <p:ext uri="{BB962C8B-B14F-4D97-AF65-F5344CB8AC3E}">
        <p14:creationId xmlns:p14="http://schemas.microsoft.com/office/powerpoint/2010/main" val="91571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pic>
        <p:nvPicPr>
          <p:cNvPr id="20" name="Google Shape;3481;p71">
            <a:extLst>
              <a:ext uri="{FF2B5EF4-FFF2-40B4-BE49-F238E27FC236}">
                <a16:creationId xmlns:a16="http://schemas.microsoft.com/office/drawing/2014/main" id="{91519C67-12C1-472E-A772-8E786D349FCE}"/>
              </a:ext>
            </a:extLst>
          </p:cNvPr>
          <p:cNvPicPr preferRelativeResize="0"/>
          <p:nvPr/>
        </p:nvPicPr>
        <p:blipFill>
          <a:blip r:embed="rId3">
            <a:alphaModFix/>
            <a:duotone>
              <a:prstClr val="black"/>
              <a:schemeClr val="accent5">
                <a:tint val="45000"/>
                <a:satMod val="400000"/>
              </a:schemeClr>
            </a:duotone>
          </a:blip>
          <a:stretch>
            <a:fillRect/>
          </a:stretch>
        </p:blipFill>
        <p:spPr>
          <a:xfrm>
            <a:off x="6211817" y="3260100"/>
            <a:ext cx="2217941" cy="1311910"/>
          </a:xfrm>
          <a:prstGeom prst="rect">
            <a:avLst/>
          </a:prstGeom>
          <a:noFill/>
          <a:ln>
            <a:noFill/>
          </a:ln>
        </p:spPr>
      </p:pic>
      <p:pic>
        <p:nvPicPr>
          <p:cNvPr id="19" name="Google Shape;3481;p71">
            <a:extLst>
              <a:ext uri="{FF2B5EF4-FFF2-40B4-BE49-F238E27FC236}">
                <a16:creationId xmlns:a16="http://schemas.microsoft.com/office/drawing/2014/main" id="{7E2553CF-1AC4-4609-97DA-DD13FC0DBF68}"/>
              </a:ext>
            </a:extLst>
          </p:cNvPr>
          <p:cNvPicPr preferRelativeResize="0"/>
          <p:nvPr/>
        </p:nvPicPr>
        <p:blipFill>
          <a:blip r:embed="rId3">
            <a:alphaModFix/>
          </a:blip>
          <a:stretch>
            <a:fillRect/>
          </a:stretch>
        </p:blipFill>
        <p:spPr>
          <a:xfrm>
            <a:off x="6279961" y="1375378"/>
            <a:ext cx="2217941" cy="1311910"/>
          </a:xfrm>
          <a:prstGeom prst="rect">
            <a:avLst/>
          </a:prstGeom>
          <a:noFill/>
          <a:ln>
            <a:noFill/>
          </a:ln>
        </p:spPr>
      </p:pic>
      <p:sp>
        <p:nvSpPr>
          <p:cNvPr id="2578" name="Google Shape;2578;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loại</a:t>
            </a:r>
            <a:endParaRPr/>
          </a:p>
        </p:txBody>
      </p:sp>
      <p:pic>
        <p:nvPicPr>
          <p:cNvPr id="2579" name="Google Shape;2579;p55"/>
          <p:cNvPicPr preferRelativeResize="0"/>
          <p:nvPr/>
        </p:nvPicPr>
        <p:blipFill>
          <a:blip r:embed="rId4">
            <a:alphaModFix amt="52000"/>
          </a:blip>
          <a:stretch>
            <a:fillRect/>
          </a:stretch>
        </p:blipFill>
        <p:spPr>
          <a:xfrm rot="-1128982" flipH="1">
            <a:off x="803688" y="2298249"/>
            <a:ext cx="1747933" cy="574878"/>
          </a:xfrm>
          <a:prstGeom prst="rect">
            <a:avLst/>
          </a:prstGeom>
          <a:noFill/>
          <a:ln>
            <a:noFill/>
          </a:ln>
        </p:spPr>
      </p:pic>
      <p:pic>
        <p:nvPicPr>
          <p:cNvPr id="2580" name="Google Shape;2580;p55"/>
          <p:cNvPicPr preferRelativeResize="0"/>
          <p:nvPr/>
        </p:nvPicPr>
        <p:blipFill>
          <a:blip r:embed="rId5">
            <a:alphaModFix amt="52000"/>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rot="-1128982" flipH="1">
            <a:off x="3104328" y="3117112"/>
            <a:ext cx="1730419" cy="799480"/>
          </a:xfrm>
          <a:prstGeom prst="rect">
            <a:avLst/>
          </a:prstGeom>
          <a:noFill/>
          <a:ln>
            <a:noFill/>
          </a:ln>
        </p:spPr>
      </p:pic>
      <p:pic>
        <p:nvPicPr>
          <p:cNvPr id="2581" name="Google Shape;2581;p55"/>
          <p:cNvPicPr preferRelativeResize="0"/>
          <p:nvPr/>
        </p:nvPicPr>
        <p:blipFill>
          <a:blip r:embed="rId4">
            <a:alphaModFix amt="52000"/>
            <a:duotone>
              <a:prstClr val="black"/>
              <a:schemeClr val="accent3">
                <a:tint val="45000"/>
                <a:satMod val="400000"/>
              </a:schemeClr>
            </a:duotone>
          </a:blip>
          <a:stretch>
            <a:fillRect/>
          </a:stretch>
        </p:blipFill>
        <p:spPr>
          <a:xfrm rot="-1128982" flipH="1">
            <a:off x="3109251" y="1258460"/>
            <a:ext cx="1551616" cy="746562"/>
          </a:xfrm>
          <a:prstGeom prst="rect">
            <a:avLst/>
          </a:prstGeom>
          <a:noFill/>
          <a:ln>
            <a:noFill/>
          </a:ln>
        </p:spPr>
      </p:pic>
      <p:pic>
        <p:nvPicPr>
          <p:cNvPr id="2582" name="Google Shape;2582;p55"/>
          <p:cNvPicPr preferRelativeResize="0"/>
          <p:nvPr/>
        </p:nvPicPr>
        <p:blipFill rotWithShape="1">
          <a:blip r:embed="rId7">
            <a:alphaModFix amt="80000"/>
          </a:blip>
          <a:srcRect r="39773"/>
          <a:stretch/>
        </p:blipFill>
        <p:spPr>
          <a:xfrm flipH="1">
            <a:off x="5018841" y="3370375"/>
            <a:ext cx="1181352" cy="910250"/>
          </a:xfrm>
          <a:prstGeom prst="rect">
            <a:avLst/>
          </a:prstGeom>
          <a:noFill/>
          <a:ln>
            <a:noFill/>
          </a:ln>
        </p:spPr>
      </p:pic>
      <p:pic>
        <p:nvPicPr>
          <p:cNvPr id="2583" name="Google Shape;2583;p55"/>
          <p:cNvPicPr preferRelativeResize="0"/>
          <p:nvPr/>
        </p:nvPicPr>
        <p:blipFill rotWithShape="1">
          <a:blip r:embed="rId8">
            <a:alphaModFix amt="77000"/>
          </a:blip>
          <a:srcRect r="40691"/>
          <a:stretch/>
        </p:blipFill>
        <p:spPr>
          <a:xfrm flipH="1">
            <a:off x="5027829" y="1472438"/>
            <a:ext cx="1163376" cy="910299"/>
          </a:xfrm>
          <a:prstGeom prst="rect">
            <a:avLst/>
          </a:prstGeom>
          <a:noFill/>
          <a:ln>
            <a:noFill/>
          </a:ln>
        </p:spPr>
      </p:pic>
      <p:sp>
        <p:nvSpPr>
          <p:cNvPr id="2584" name="Google Shape;2584;p55"/>
          <p:cNvSpPr txBox="1">
            <a:spLocks noGrp="1"/>
          </p:cNvSpPr>
          <p:nvPr>
            <p:ph type="title" idx="4294967295"/>
          </p:nvPr>
        </p:nvSpPr>
        <p:spPr>
          <a:xfrm>
            <a:off x="3095102" y="1410425"/>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Kiểm thử tĩnh</a:t>
            </a:r>
            <a:endParaRPr sz="1600"/>
          </a:p>
        </p:txBody>
      </p:sp>
      <p:sp>
        <p:nvSpPr>
          <p:cNvPr id="2585" name="Google Shape;2585;p55"/>
          <p:cNvSpPr txBox="1">
            <a:spLocks noGrp="1"/>
          </p:cNvSpPr>
          <p:nvPr>
            <p:ph type="subTitle" idx="4294967295"/>
          </p:nvPr>
        </p:nvSpPr>
        <p:spPr>
          <a:xfrm>
            <a:off x="3095102" y="1807170"/>
            <a:ext cx="1667400" cy="63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Static Testing Technique</a:t>
            </a:r>
            <a:endParaRPr/>
          </a:p>
        </p:txBody>
      </p:sp>
      <p:sp>
        <p:nvSpPr>
          <p:cNvPr id="2586" name="Google Shape;2586;p55"/>
          <p:cNvSpPr txBox="1">
            <a:spLocks noGrp="1"/>
          </p:cNvSpPr>
          <p:nvPr>
            <p:ph type="title" idx="4294967295"/>
          </p:nvPr>
        </p:nvSpPr>
        <p:spPr>
          <a:xfrm>
            <a:off x="3095102" y="3310900"/>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Kiểm thử động</a:t>
            </a:r>
            <a:endParaRPr sz="1600"/>
          </a:p>
        </p:txBody>
      </p:sp>
      <p:sp>
        <p:nvSpPr>
          <p:cNvPr id="2587" name="Google Shape;2587;p55"/>
          <p:cNvSpPr txBox="1">
            <a:spLocks noGrp="1"/>
          </p:cNvSpPr>
          <p:nvPr>
            <p:ph type="subTitle" idx="4294967295"/>
          </p:nvPr>
        </p:nvSpPr>
        <p:spPr>
          <a:xfrm>
            <a:off x="3095102" y="3706932"/>
            <a:ext cx="1667400" cy="64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Dynamic Testing Technique</a:t>
            </a:r>
            <a:endParaRPr/>
          </a:p>
        </p:txBody>
      </p:sp>
      <p:sp>
        <p:nvSpPr>
          <p:cNvPr id="2589" name="Google Shape;2589;p55"/>
          <p:cNvSpPr txBox="1">
            <a:spLocks noGrp="1"/>
          </p:cNvSpPr>
          <p:nvPr>
            <p:ph type="subTitle" idx="4294967295"/>
          </p:nvPr>
        </p:nvSpPr>
        <p:spPr>
          <a:xfrm>
            <a:off x="6456532" y="3370375"/>
            <a:ext cx="18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VN" sz="1400" spc="-5">
                <a:solidFill>
                  <a:srgbClr val="1B1B1B"/>
                </a:solidFill>
                <a:ea typeface="Calibri" panose="020F0502020204030204" pitchFamily="34" charset="0"/>
              </a:rPr>
              <a:t>Là phương pháp được thực hiện khi chương trình </a:t>
            </a:r>
            <a:r>
              <a:rPr lang="vi-VN" sz="1400" b="1" spc="-5">
                <a:solidFill>
                  <a:srgbClr val="1B1B1B"/>
                </a:solidFill>
                <a:ea typeface="Calibri" panose="020F0502020204030204" pitchFamily="34" charset="0"/>
              </a:rPr>
              <a:t>thực thi</a:t>
            </a:r>
            <a:endParaRPr lang="vi-VN" b="1"/>
          </a:p>
        </p:txBody>
      </p:sp>
      <p:sp>
        <p:nvSpPr>
          <p:cNvPr id="2591" name="Google Shape;2591;p55"/>
          <p:cNvSpPr txBox="1">
            <a:spLocks noGrp="1"/>
          </p:cNvSpPr>
          <p:nvPr>
            <p:ph type="subTitle" idx="4294967295"/>
          </p:nvPr>
        </p:nvSpPr>
        <p:spPr>
          <a:xfrm>
            <a:off x="6456532" y="1546924"/>
            <a:ext cx="186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spc="-5">
                <a:solidFill>
                  <a:srgbClr val="1B1B1B"/>
                </a:solidFill>
                <a:ea typeface="Calibri" panose="020F0502020204030204" pitchFamily="34" charset="0"/>
              </a:rPr>
              <a:t>Là phương pháp được thực hiện khi chương trình </a:t>
            </a:r>
            <a:r>
              <a:rPr lang="en-US" sz="1400" b="1" spc="-5">
                <a:solidFill>
                  <a:srgbClr val="1B1B1B"/>
                </a:solidFill>
                <a:ea typeface="Calibri" panose="020F0502020204030204" pitchFamily="34" charset="0"/>
              </a:rPr>
              <a:t>không được thực thi</a:t>
            </a:r>
            <a:endParaRPr b="1"/>
          </a:p>
        </p:txBody>
      </p:sp>
      <p:sp>
        <p:nvSpPr>
          <p:cNvPr id="2592" name="Google Shape;2592;p55"/>
          <p:cNvSpPr txBox="1">
            <a:spLocks noGrp="1"/>
          </p:cNvSpPr>
          <p:nvPr>
            <p:ph type="title" idx="4294967295"/>
          </p:nvPr>
        </p:nvSpPr>
        <p:spPr>
          <a:xfrm>
            <a:off x="930224" y="2204070"/>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Kiểm thử phần mềm</a:t>
            </a:r>
            <a:endParaRPr sz="1800"/>
          </a:p>
        </p:txBody>
      </p:sp>
      <p:sp>
        <p:nvSpPr>
          <p:cNvPr id="2593" name="Google Shape;2593;p55"/>
          <p:cNvSpPr txBox="1">
            <a:spLocks noGrp="1"/>
          </p:cNvSpPr>
          <p:nvPr>
            <p:ph type="subTitle" idx="4294967295"/>
          </p:nvPr>
        </p:nvSpPr>
        <p:spPr>
          <a:xfrm>
            <a:off x="974942" y="2819573"/>
            <a:ext cx="1667400" cy="63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Đ</a:t>
            </a:r>
            <a:r>
              <a:rPr lang="en"/>
              <a:t>ược chia làm 2 loại</a:t>
            </a:r>
            <a:endParaRPr/>
          </a:p>
        </p:txBody>
      </p:sp>
      <p:sp>
        <p:nvSpPr>
          <p:cNvPr id="2594" name="Google Shape;2594;p55"/>
          <p:cNvSpPr/>
          <p:nvPr/>
        </p:nvSpPr>
        <p:spPr>
          <a:xfrm>
            <a:off x="2651177" y="1922125"/>
            <a:ext cx="379139" cy="1908826"/>
          </a:xfrm>
          <a:custGeom>
            <a:avLst/>
            <a:gdLst/>
            <a:ahLst/>
            <a:cxnLst/>
            <a:rect l="l" t="t" r="r" b="b"/>
            <a:pathLst>
              <a:path w="23711" h="61995" extrusionOk="0">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w="28575" cap="flat" cmpd="sng">
            <a:solidFill>
              <a:schemeClr val="dk2"/>
            </a:solidFill>
            <a:prstDash val="solid"/>
            <a:round/>
            <a:headEnd type="none" w="med" len="med"/>
            <a:tailEnd type="non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Phương pháp kiểm thử tĩnh</a:t>
            </a:r>
            <a:endParaRPr/>
          </a:p>
        </p:txBody>
      </p:sp>
    </p:spTree>
    <p:extLst>
      <p:ext uri="{BB962C8B-B14F-4D97-AF65-F5344CB8AC3E}">
        <p14:creationId xmlns:p14="http://schemas.microsoft.com/office/powerpoint/2010/main" val="679104902"/>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47DD5A0CDC542B3A518A49C097697" ma:contentTypeVersion="5" ma:contentTypeDescription="Create a new document." ma:contentTypeScope="" ma:versionID="42968e961747ff0aa9a0cc5fe8cf6c47">
  <xsd:schema xmlns:xsd="http://www.w3.org/2001/XMLSchema" xmlns:xs="http://www.w3.org/2001/XMLSchema" xmlns:p="http://schemas.microsoft.com/office/2006/metadata/properties" xmlns:ns2="82e5947f-5ae7-4bdc-a5bd-bc0d3fe3c073" targetNamespace="http://schemas.microsoft.com/office/2006/metadata/properties" ma:root="true" ma:fieldsID="32fe97b722ecbe94c5ece4e3da8eeaf9" ns2:_="">
    <xsd:import namespace="82e5947f-5ae7-4bdc-a5bd-bc0d3fe3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5947f-5ae7-4bdc-a5bd-bc0d3fe3c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8901EF-E33C-40F4-AE47-6270E9B6CD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5947f-5ae7-4bdc-a5bd-bc0d3fe3c0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A7B969-E52B-4AE1-BF51-BC9D9E16487F}">
  <ds:schemaRefs>
    <ds:schemaRef ds:uri="http://schemas.microsoft.com/sharepoint/v3/contenttype/forms"/>
  </ds:schemaRefs>
</ds:datastoreItem>
</file>

<file path=customXml/itemProps3.xml><?xml version="1.0" encoding="utf-8"?>
<ds:datastoreItem xmlns:ds="http://schemas.openxmlformats.org/officeDocument/2006/customXml" ds:itemID="{12EE4659-40BC-4E74-ACB5-87C2D3ED42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696</TotalTime>
  <Words>1742</Words>
  <Application>Microsoft Office PowerPoint</Application>
  <PresentationFormat>On-screen Show (16:9)</PresentationFormat>
  <Paragraphs>233</Paragraphs>
  <Slides>38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Times New Roman</vt:lpstr>
      <vt:lpstr>Cambria Math</vt:lpstr>
      <vt:lpstr>Overpass Black</vt:lpstr>
      <vt:lpstr>Wingdings</vt:lpstr>
      <vt:lpstr>Open Sans</vt:lpstr>
      <vt:lpstr>Arial</vt:lpstr>
      <vt:lpstr>Fira Sans Extra Condensed Medium</vt:lpstr>
      <vt:lpstr>Aqua Marketing Plan by Slidego</vt:lpstr>
      <vt:lpstr>Thảo luận về kiểm thử tính đúng đắn và hiệu năng của chương trình</vt:lpstr>
      <vt:lpstr>Mục lục</vt:lpstr>
      <vt:lpstr>01</vt:lpstr>
      <vt:lpstr>Kiểm thử phần mềm </vt:lpstr>
      <vt:lpstr>Tại sao phải cần kiểm thử phần mềm?</vt:lpstr>
      <vt:lpstr>Tại sao phải cần kiểm thử phần mềm</vt:lpstr>
      <vt:lpstr>02</vt:lpstr>
      <vt:lpstr>Phân loại</vt:lpstr>
      <vt:lpstr>Phương pháp kiểm thử tĩnh</vt:lpstr>
      <vt:lpstr>Kiểm thử tĩnh (Static Testing Technique)</vt:lpstr>
      <vt:lpstr>Các kỹ thuật của thử nghiệm tĩnh</vt:lpstr>
      <vt:lpstr>Phương pháp kiểm thử động</vt:lpstr>
      <vt:lpstr>Kiểm thử động (Dynamic Testing Technique)</vt:lpstr>
      <vt:lpstr>Kiểm thử động được chia thành các kỹ thuật sau:</vt:lpstr>
      <vt:lpstr>Phân loại theo mức độ</vt:lpstr>
      <vt:lpstr>Phân loại theo chiến lược kiểm thử</vt:lpstr>
      <vt:lpstr>Sự khác biệt giữa Black box test &amp; White box test</vt:lpstr>
      <vt:lpstr>Thế nào là Unit Test ?</vt:lpstr>
      <vt:lpstr>Unit Test  ( kiểm thử đơn vị)</vt:lpstr>
      <vt:lpstr>Mục tiêu của Unit Test</vt:lpstr>
      <vt:lpstr>03</vt:lpstr>
      <vt:lpstr>PowerPoint Presentation</vt:lpstr>
      <vt:lpstr>PowerPoint Presentation</vt:lpstr>
      <vt:lpstr>Tính đúng đắn là gì ?</vt:lpstr>
      <vt:lpstr>Tính đúng đắn là gì ?</vt:lpstr>
      <vt:lpstr>Tính đúng đắn là gì ?</vt:lpstr>
      <vt:lpstr>Cách kiểm tra tính đúng đắn</vt:lpstr>
      <vt:lpstr>PowerPoint Presentation</vt:lpstr>
      <vt:lpstr>Cách kiểm tra hiệu năng</vt:lpstr>
      <vt:lpstr>Cách kiểm tra hiệu năng</vt:lpstr>
      <vt:lpstr>Cách kiểm tra hiệu năng</vt:lpstr>
      <vt:lpstr>Cách tạo bộ test case</vt:lpstr>
      <vt:lpstr>Cách tạo bộ test case</vt:lpstr>
      <vt:lpstr>Ví dụ 1</vt:lpstr>
      <vt:lpstr>Cài đặt chương trình &amp; tạo testcase</vt:lpstr>
      <vt:lpstr>Ví dụ 2 </vt:lpstr>
      <vt:lpstr>Ví dụ 3 </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Marketing Plan</dc:title>
  <cp:lastModifiedBy>Bùi Quang Phú</cp:lastModifiedBy>
  <cp:revision>18</cp:revision>
  <dcterms:modified xsi:type="dcterms:W3CDTF">2022-03-28T00:40:26Z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0x010100B0247DD5A0CDC542B3A518A49C097697</vt:lpwstr>
  </property>
</Properties>
</file>